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6"/>
  </p:handoutMasterIdLst>
  <p:sldIdLst>
    <p:sldId id="308" r:id="rId2"/>
    <p:sldId id="290" r:id="rId3"/>
    <p:sldId id="278" r:id="rId4"/>
    <p:sldId id="289" r:id="rId5"/>
    <p:sldId id="293" r:id="rId6"/>
    <p:sldId id="298" r:id="rId7"/>
    <p:sldId id="297" r:id="rId8"/>
    <p:sldId id="295" r:id="rId9"/>
    <p:sldId id="299" r:id="rId10"/>
    <p:sldId id="300" r:id="rId11"/>
    <p:sldId id="301" r:id="rId12"/>
    <p:sldId id="305" r:id="rId13"/>
    <p:sldId id="302" r:id="rId14"/>
    <p:sldId id="306" r:id="rId15"/>
  </p:sldIdLst>
  <p:sldSz cx="9144000" cy="6858000" type="screen4x3"/>
  <p:notesSz cx="6797675" cy="9926638"/>
  <p:defaultTextStyle>
    <a:defPPr>
      <a:defRPr lang="sv-SE"/>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0" d="100"/>
          <a:sy n="6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sv-SE"/>
          </a:p>
        </p:txBody>
      </p:sp>
      <p:sp>
        <p:nvSpPr>
          <p:cNvPr id="20483" name="Rectangle 3"/>
          <p:cNvSpPr>
            <a:spLocks noGrp="1" noChangeArrowheads="1"/>
          </p:cNvSpPr>
          <p:nvPr>
            <p:ph type="dt" sz="quarter"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877F29D7-3A45-4FBA-87AA-7CE967CD2A3F}" type="datetimeFigureOut">
              <a:rPr lang="sv-SE"/>
              <a:pPr>
                <a:defRPr/>
              </a:pPr>
              <a:t>2016-05-19</a:t>
            </a:fld>
            <a:endParaRPr lang="sv-SE"/>
          </a:p>
        </p:txBody>
      </p:sp>
      <p:sp>
        <p:nvSpPr>
          <p:cNvPr id="20484" name="Rectangle 4"/>
          <p:cNvSpPr>
            <a:spLocks noGrp="1" noChangeArrowheads="1"/>
          </p:cNvSpPr>
          <p:nvPr>
            <p:ph type="ftr" sz="quarter" idx="2"/>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sv-SE"/>
          </a:p>
        </p:txBody>
      </p:sp>
      <p:sp>
        <p:nvSpPr>
          <p:cNvPr id="20485" name="Rectangle 5"/>
          <p:cNvSpPr>
            <a:spLocks noGrp="1" noChangeArrowheads="1"/>
          </p:cNvSpPr>
          <p:nvPr>
            <p:ph type="sldNum" sz="quarter" idx="3"/>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40B54B54-791D-4D0E-9239-825E5F642EA7}" type="slidenum">
              <a:rPr lang="sv-SE"/>
              <a:pPr>
                <a:defRPr/>
              </a:pPr>
              <a:t>‹#›</a:t>
            </a:fld>
            <a:endParaRPr lang="sv-SE"/>
          </a:p>
        </p:txBody>
      </p:sp>
    </p:spTree>
    <p:extLst>
      <p:ext uri="{BB962C8B-B14F-4D97-AF65-F5344CB8AC3E}">
        <p14:creationId xmlns:p14="http://schemas.microsoft.com/office/powerpoint/2010/main" val="31244384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lvl1pPr>
              <a:defRPr/>
            </a:lvl1pPr>
          </a:lstStyle>
          <a:p>
            <a:pPr>
              <a:defRPr/>
            </a:pPr>
            <a:fld id="{958DEB8A-2CEB-440A-9731-1AF7E315BBF3}" type="datetimeFigureOut">
              <a:rPr lang="sv-SE"/>
              <a:pPr>
                <a:defRPr/>
              </a:pPr>
              <a:t>2016-05-19</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pPr>
              <a:defRPr/>
            </a:pPr>
            <a:fld id="{28DB3CB2-A4B7-4379-8A6F-A0446F725997}" type="slidenum">
              <a:rPr lang="sv-SE"/>
              <a:pPr>
                <a:defRPr/>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pPr>
              <a:defRPr/>
            </a:pPr>
            <a:fld id="{0E88AF09-FBFE-401D-9A90-51F96DA1C20B}" type="datetimeFigureOut">
              <a:rPr lang="sv-SE"/>
              <a:pPr>
                <a:defRPr/>
              </a:pPr>
              <a:t>2016-05-19</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pPr>
              <a:defRPr/>
            </a:pPr>
            <a:fld id="{7B48CD64-EECB-441B-A200-3E6827D8B9A6}" type="slidenum">
              <a:rPr lang="sv-SE"/>
              <a:pPr>
                <a:defRPr/>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pPr>
              <a:defRPr/>
            </a:pPr>
            <a:fld id="{7157C14C-83CD-42A9-9FC9-6487A598B5E9}" type="datetimeFigureOut">
              <a:rPr lang="sv-SE"/>
              <a:pPr>
                <a:defRPr/>
              </a:pPr>
              <a:t>2016-05-19</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pPr>
              <a:defRPr/>
            </a:pPr>
            <a:fld id="{A3932499-CA16-4CB6-9B77-8E376A6A854C}" type="slidenum">
              <a:rPr lang="sv-SE"/>
              <a:pPr>
                <a:defRPr/>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pPr>
              <a:defRPr/>
            </a:pPr>
            <a:fld id="{5F4D13AE-CBB6-4D0A-A2EE-775387793BA0}" type="datetimeFigureOut">
              <a:rPr lang="sv-SE"/>
              <a:pPr>
                <a:defRPr/>
              </a:pPr>
              <a:t>2016-05-19</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pPr>
              <a:defRPr/>
            </a:pPr>
            <a:fld id="{B13ADC94-69F6-4825-90E8-782715203164}" type="slidenum">
              <a:rPr lang="sv-SE"/>
              <a:pPr>
                <a:defRPr/>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pPr>
              <a:defRPr/>
            </a:pPr>
            <a:fld id="{487992EE-5E3C-4428-B891-D840FB90F2BA}" type="datetimeFigureOut">
              <a:rPr lang="sv-SE"/>
              <a:pPr>
                <a:defRPr/>
              </a:pPr>
              <a:t>2016-05-19</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pPr>
              <a:defRPr/>
            </a:pPr>
            <a:fld id="{3907BD69-804B-423A-A200-98D24C2C1356}" type="slidenum">
              <a:rPr lang="sv-SE"/>
              <a:pPr>
                <a:defRPr/>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3"/>
          <p:cNvSpPr>
            <a:spLocks noGrp="1"/>
          </p:cNvSpPr>
          <p:nvPr>
            <p:ph type="dt" sz="half" idx="10"/>
          </p:nvPr>
        </p:nvSpPr>
        <p:spPr/>
        <p:txBody>
          <a:bodyPr/>
          <a:lstStyle>
            <a:lvl1pPr>
              <a:defRPr/>
            </a:lvl1pPr>
          </a:lstStyle>
          <a:p>
            <a:pPr>
              <a:defRPr/>
            </a:pPr>
            <a:fld id="{04109439-84E8-455B-8C9F-7BB714293376}" type="datetimeFigureOut">
              <a:rPr lang="sv-SE"/>
              <a:pPr>
                <a:defRPr/>
              </a:pPr>
              <a:t>2016-05-19</a:t>
            </a:fld>
            <a:endParaRPr lang="sv-SE"/>
          </a:p>
        </p:txBody>
      </p:sp>
      <p:sp>
        <p:nvSpPr>
          <p:cNvPr id="6" name="Platshållare för sidfot 4"/>
          <p:cNvSpPr>
            <a:spLocks noGrp="1"/>
          </p:cNvSpPr>
          <p:nvPr>
            <p:ph type="ftr" sz="quarter" idx="11"/>
          </p:nvPr>
        </p:nvSpPr>
        <p:spPr/>
        <p:txBody>
          <a:bodyPr/>
          <a:lstStyle>
            <a:lvl1pPr>
              <a:defRPr/>
            </a:lvl1pPr>
          </a:lstStyle>
          <a:p>
            <a:pPr>
              <a:defRPr/>
            </a:pPr>
            <a:endParaRPr lang="sv-SE"/>
          </a:p>
        </p:txBody>
      </p:sp>
      <p:sp>
        <p:nvSpPr>
          <p:cNvPr id="7" name="Platshållare för bildnummer 5"/>
          <p:cNvSpPr>
            <a:spLocks noGrp="1"/>
          </p:cNvSpPr>
          <p:nvPr>
            <p:ph type="sldNum" sz="quarter" idx="12"/>
          </p:nvPr>
        </p:nvSpPr>
        <p:spPr/>
        <p:txBody>
          <a:bodyPr/>
          <a:lstStyle>
            <a:lvl1pPr>
              <a:defRPr/>
            </a:lvl1pPr>
          </a:lstStyle>
          <a:p>
            <a:pPr>
              <a:defRPr/>
            </a:pPr>
            <a:fld id="{3ABC6EDC-906D-4DC7-9EA2-6AE9BB39C0F5}" type="slidenum">
              <a:rPr lang="sv-SE"/>
              <a:pPr>
                <a:defRPr/>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3"/>
          <p:cNvSpPr>
            <a:spLocks noGrp="1"/>
          </p:cNvSpPr>
          <p:nvPr>
            <p:ph type="dt" sz="half" idx="10"/>
          </p:nvPr>
        </p:nvSpPr>
        <p:spPr/>
        <p:txBody>
          <a:bodyPr/>
          <a:lstStyle>
            <a:lvl1pPr>
              <a:defRPr/>
            </a:lvl1pPr>
          </a:lstStyle>
          <a:p>
            <a:pPr>
              <a:defRPr/>
            </a:pPr>
            <a:fld id="{6D018550-60AA-4F65-99EB-B6EBEB93E220}" type="datetimeFigureOut">
              <a:rPr lang="sv-SE"/>
              <a:pPr>
                <a:defRPr/>
              </a:pPr>
              <a:t>2016-05-19</a:t>
            </a:fld>
            <a:endParaRPr lang="sv-SE"/>
          </a:p>
        </p:txBody>
      </p:sp>
      <p:sp>
        <p:nvSpPr>
          <p:cNvPr id="8" name="Platshållare för sidfot 4"/>
          <p:cNvSpPr>
            <a:spLocks noGrp="1"/>
          </p:cNvSpPr>
          <p:nvPr>
            <p:ph type="ftr" sz="quarter" idx="11"/>
          </p:nvPr>
        </p:nvSpPr>
        <p:spPr/>
        <p:txBody>
          <a:bodyPr/>
          <a:lstStyle>
            <a:lvl1pPr>
              <a:defRPr/>
            </a:lvl1pPr>
          </a:lstStyle>
          <a:p>
            <a:pPr>
              <a:defRPr/>
            </a:pPr>
            <a:endParaRPr lang="sv-SE"/>
          </a:p>
        </p:txBody>
      </p:sp>
      <p:sp>
        <p:nvSpPr>
          <p:cNvPr id="9" name="Platshållare för bildnummer 5"/>
          <p:cNvSpPr>
            <a:spLocks noGrp="1"/>
          </p:cNvSpPr>
          <p:nvPr>
            <p:ph type="sldNum" sz="quarter" idx="12"/>
          </p:nvPr>
        </p:nvSpPr>
        <p:spPr/>
        <p:txBody>
          <a:bodyPr/>
          <a:lstStyle>
            <a:lvl1pPr>
              <a:defRPr/>
            </a:lvl1pPr>
          </a:lstStyle>
          <a:p>
            <a:pPr>
              <a:defRPr/>
            </a:pPr>
            <a:fld id="{96578985-5C3E-417E-A72C-5263A7F3CBCA}" type="slidenum">
              <a:rPr lang="sv-SE"/>
              <a:pPr>
                <a:defRPr/>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3"/>
          <p:cNvSpPr>
            <a:spLocks noGrp="1"/>
          </p:cNvSpPr>
          <p:nvPr>
            <p:ph type="dt" sz="half" idx="10"/>
          </p:nvPr>
        </p:nvSpPr>
        <p:spPr/>
        <p:txBody>
          <a:bodyPr/>
          <a:lstStyle>
            <a:lvl1pPr>
              <a:defRPr/>
            </a:lvl1pPr>
          </a:lstStyle>
          <a:p>
            <a:pPr>
              <a:defRPr/>
            </a:pPr>
            <a:fld id="{F74FEB1A-76AB-4D4D-96D0-AF35B105940F}" type="datetimeFigureOut">
              <a:rPr lang="sv-SE"/>
              <a:pPr>
                <a:defRPr/>
              </a:pPr>
              <a:t>2016-05-19</a:t>
            </a:fld>
            <a:endParaRPr lang="sv-SE"/>
          </a:p>
        </p:txBody>
      </p:sp>
      <p:sp>
        <p:nvSpPr>
          <p:cNvPr id="4" name="Platshållare för sidfot 4"/>
          <p:cNvSpPr>
            <a:spLocks noGrp="1"/>
          </p:cNvSpPr>
          <p:nvPr>
            <p:ph type="ftr" sz="quarter" idx="11"/>
          </p:nvPr>
        </p:nvSpPr>
        <p:spPr/>
        <p:txBody>
          <a:bodyPr/>
          <a:lstStyle>
            <a:lvl1pPr>
              <a:defRPr/>
            </a:lvl1pPr>
          </a:lstStyle>
          <a:p>
            <a:pPr>
              <a:defRPr/>
            </a:pPr>
            <a:endParaRPr lang="sv-SE"/>
          </a:p>
        </p:txBody>
      </p:sp>
      <p:sp>
        <p:nvSpPr>
          <p:cNvPr id="5" name="Platshållare för bildnummer 5"/>
          <p:cNvSpPr>
            <a:spLocks noGrp="1"/>
          </p:cNvSpPr>
          <p:nvPr>
            <p:ph type="sldNum" sz="quarter" idx="12"/>
          </p:nvPr>
        </p:nvSpPr>
        <p:spPr/>
        <p:txBody>
          <a:bodyPr/>
          <a:lstStyle>
            <a:lvl1pPr>
              <a:defRPr/>
            </a:lvl1pPr>
          </a:lstStyle>
          <a:p>
            <a:pPr>
              <a:defRPr/>
            </a:pPr>
            <a:fld id="{AC06CF9A-1C4D-4E6F-B53E-4A3D7DE82E6B}" type="slidenum">
              <a:rPr lang="sv-SE"/>
              <a:pPr>
                <a:defRPr/>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3"/>
          <p:cNvSpPr>
            <a:spLocks noGrp="1"/>
          </p:cNvSpPr>
          <p:nvPr>
            <p:ph type="dt" sz="half" idx="10"/>
          </p:nvPr>
        </p:nvSpPr>
        <p:spPr/>
        <p:txBody>
          <a:bodyPr/>
          <a:lstStyle>
            <a:lvl1pPr>
              <a:defRPr/>
            </a:lvl1pPr>
          </a:lstStyle>
          <a:p>
            <a:pPr>
              <a:defRPr/>
            </a:pPr>
            <a:fld id="{0088AD55-ED27-4033-909F-8A4E857AD217}" type="datetimeFigureOut">
              <a:rPr lang="sv-SE"/>
              <a:pPr>
                <a:defRPr/>
              </a:pPr>
              <a:t>2016-05-19</a:t>
            </a:fld>
            <a:endParaRPr lang="sv-SE"/>
          </a:p>
        </p:txBody>
      </p:sp>
      <p:sp>
        <p:nvSpPr>
          <p:cNvPr id="3" name="Platshållare för sidfot 4"/>
          <p:cNvSpPr>
            <a:spLocks noGrp="1"/>
          </p:cNvSpPr>
          <p:nvPr>
            <p:ph type="ftr" sz="quarter" idx="11"/>
          </p:nvPr>
        </p:nvSpPr>
        <p:spPr/>
        <p:txBody>
          <a:bodyPr/>
          <a:lstStyle>
            <a:lvl1pPr>
              <a:defRPr/>
            </a:lvl1pPr>
          </a:lstStyle>
          <a:p>
            <a:pPr>
              <a:defRPr/>
            </a:pPr>
            <a:endParaRPr lang="sv-SE"/>
          </a:p>
        </p:txBody>
      </p:sp>
      <p:sp>
        <p:nvSpPr>
          <p:cNvPr id="4" name="Platshållare för bildnummer 5"/>
          <p:cNvSpPr>
            <a:spLocks noGrp="1"/>
          </p:cNvSpPr>
          <p:nvPr>
            <p:ph type="sldNum" sz="quarter" idx="12"/>
          </p:nvPr>
        </p:nvSpPr>
        <p:spPr/>
        <p:txBody>
          <a:bodyPr/>
          <a:lstStyle>
            <a:lvl1pPr>
              <a:defRPr/>
            </a:lvl1pPr>
          </a:lstStyle>
          <a:p>
            <a:pPr>
              <a:defRPr/>
            </a:pPr>
            <a:fld id="{D6281A71-5718-4320-9117-8168F1F8A768}" type="slidenum">
              <a:rPr lang="sv-SE"/>
              <a:pPr>
                <a:defRPr/>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3"/>
          <p:cNvSpPr>
            <a:spLocks noGrp="1"/>
          </p:cNvSpPr>
          <p:nvPr>
            <p:ph type="dt" sz="half" idx="10"/>
          </p:nvPr>
        </p:nvSpPr>
        <p:spPr/>
        <p:txBody>
          <a:bodyPr/>
          <a:lstStyle>
            <a:lvl1pPr>
              <a:defRPr/>
            </a:lvl1pPr>
          </a:lstStyle>
          <a:p>
            <a:pPr>
              <a:defRPr/>
            </a:pPr>
            <a:fld id="{3305F2A7-CFE5-4EF1-9956-BBF5A98127B6}" type="datetimeFigureOut">
              <a:rPr lang="sv-SE"/>
              <a:pPr>
                <a:defRPr/>
              </a:pPr>
              <a:t>2016-05-19</a:t>
            </a:fld>
            <a:endParaRPr lang="sv-SE"/>
          </a:p>
        </p:txBody>
      </p:sp>
      <p:sp>
        <p:nvSpPr>
          <p:cNvPr id="6" name="Platshållare för sidfot 4"/>
          <p:cNvSpPr>
            <a:spLocks noGrp="1"/>
          </p:cNvSpPr>
          <p:nvPr>
            <p:ph type="ftr" sz="quarter" idx="11"/>
          </p:nvPr>
        </p:nvSpPr>
        <p:spPr/>
        <p:txBody>
          <a:bodyPr/>
          <a:lstStyle>
            <a:lvl1pPr>
              <a:defRPr/>
            </a:lvl1pPr>
          </a:lstStyle>
          <a:p>
            <a:pPr>
              <a:defRPr/>
            </a:pPr>
            <a:endParaRPr lang="sv-SE"/>
          </a:p>
        </p:txBody>
      </p:sp>
      <p:sp>
        <p:nvSpPr>
          <p:cNvPr id="7" name="Platshållare för bildnummer 5"/>
          <p:cNvSpPr>
            <a:spLocks noGrp="1"/>
          </p:cNvSpPr>
          <p:nvPr>
            <p:ph type="sldNum" sz="quarter" idx="12"/>
          </p:nvPr>
        </p:nvSpPr>
        <p:spPr/>
        <p:txBody>
          <a:bodyPr/>
          <a:lstStyle>
            <a:lvl1pPr>
              <a:defRPr/>
            </a:lvl1pPr>
          </a:lstStyle>
          <a:p>
            <a:pPr>
              <a:defRPr/>
            </a:pPr>
            <a:fld id="{60292496-F4DA-4A77-BE9A-8BCC39665449}" type="slidenum">
              <a:rPr lang="sv-SE"/>
              <a:pPr>
                <a:defRPr/>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3"/>
          <p:cNvSpPr>
            <a:spLocks noGrp="1"/>
          </p:cNvSpPr>
          <p:nvPr>
            <p:ph type="dt" sz="half" idx="10"/>
          </p:nvPr>
        </p:nvSpPr>
        <p:spPr/>
        <p:txBody>
          <a:bodyPr/>
          <a:lstStyle>
            <a:lvl1pPr>
              <a:defRPr/>
            </a:lvl1pPr>
          </a:lstStyle>
          <a:p>
            <a:pPr>
              <a:defRPr/>
            </a:pPr>
            <a:fld id="{4BA76BE0-03D5-4D78-8D8F-ADD7A30FB636}" type="datetimeFigureOut">
              <a:rPr lang="sv-SE"/>
              <a:pPr>
                <a:defRPr/>
              </a:pPr>
              <a:t>2016-05-19</a:t>
            </a:fld>
            <a:endParaRPr lang="sv-SE"/>
          </a:p>
        </p:txBody>
      </p:sp>
      <p:sp>
        <p:nvSpPr>
          <p:cNvPr id="6" name="Platshållare för sidfot 4"/>
          <p:cNvSpPr>
            <a:spLocks noGrp="1"/>
          </p:cNvSpPr>
          <p:nvPr>
            <p:ph type="ftr" sz="quarter" idx="11"/>
          </p:nvPr>
        </p:nvSpPr>
        <p:spPr/>
        <p:txBody>
          <a:bodyPr/>
          <a:lstStyle>
            <a:lvl1pPr>
              <a:defRPr/>
            </a:lvl1pPr>
          </a:lstStyle>
          <a:p>
            <a:pPr>
              <a:defRPr/>
            </a:pPr>
            <a:endParaRPr lang="sv-SE"/>
          </a:p>
        </p:txBody>
      </p:sp>
      <p:sp>
        <p:nvSpPr>
          <p:cNvPr id="7" name="Platshållare för bildnummer 5"/>
          <p:cNvSpPr>
            <a:spLocks noGrp="1"/>
          </p:cNvSpPr>
          <p:nvPr>
            <p:ph type="sldNum" sz="quarter" idx="12"/>
          </p:nvPr>
        </p:nvSpPr>
        <p:spPr/>
        <p:txBody>
          <a:bodyPr/>
          <a:lstStyle>
            <a:lvl1pPr>
              <a:defRPr/>
            </a:lvl1pPr>
          </a:lstStyle>
          <a:p>
            <a:pPr>
              <a:defRPr/>
            </a:pPr>
            <a:fld id="{82943F8F-CC91-48C4-BBF7-568529335EED}" type="slidenum">
              <a:rPr lang="sv-SE"/>
              <a:pPr>
                <a:defRPr/>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Platshållare för rubrik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v-SE" smtClean="0"/>
              <a:t>Klicka här för att ändra format</a:t>
            </a:r>
          </a:p>
        </p:txBody>
      </p:sp>
      <p:sp>
        <p:nvSpPr>
          <p:cNvPr id="1027" name="Platshållare för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89EC6D1-83BA-4AA1-97E1-E801F163C7A4}" type="datetimeFigureOut">
              <a:rPr lang="sv-SE"/>
              <a:pPr>
                <a:defRPr/>
              </a:pPr>
              <a:t>2016-05-19</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4DC3C67-204D-4F20-8C56-4AECC9E852B7}" type="slidenum">
              <a:rPr lang="sv-SE"/>
              <a:pPr>
                <a:defRPr/>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844062"/>
            <a:ext cx="8229600" cy="756138"/>
          </a:xfrm>
        </p:spPr>
        <p:txBody>
          <a:bodyPr/>
          <a:lstStyle/>
          <a:p>
            <a:pPr algn="l"/>
            <a:r>
              <a:rPr lang="sv-SE" b="1" dirty="0" smtClean="0"/>
              <a:t>Vision</a:t>
            </a:r>
            <a:endParaRPr lang="sv-SE" b="1" dirty="0"/>
          </a:p>
        </p:txBody>
      </p:sp>
      <p:sp>
        <p:nvSpPr>
          <p:cNvPr id="3" name="Platshållare för innehåll 2"/>
          <p:cNvSpPr>
            <a:spLocks noGrp="1"/>
          </p:cNvSpPr>
          <p:nvPr>
            <p:ph idx="1"/>
          </p:nvPr>
        </p:nvSpPr>
        <p:spPr/>
        <p:txBody>
          <a:bodyPr/>
          <a:lstStyle/>
          <a:p>
            <a:pPr marL="0" indent="0" defTabSz="427038">
              <a:buNone/>
              <a:tabLst>
                <a:tab pos="2514600" algn="l"/>
              </a:tabLst>
            </a:pPr>
            <a:endParaRPr lang="sv-SE" sz="2400" b="1" i="1" dirty="0" smtClean="0"/>
          </a:p>
          <a:p>
            <a:pPr marL="0" indent="0" defTabSz="427038">
              <a:buNone/>
              <a:tabLst>
                <a:tab pos="2514600" algn="l"/>
              </a:tabLst>
            </a:pPr>
            <a:r>
              <a:rPr lang="sv-SE" b="1" i="1" dirty="0" smtClean="0"/>
              <a:t>Mer än idrott - En klubb full av stjärnor</a:t>
            </a:r>
          </a:p>
          <a:p>
            <a:pPr defTabSz="427038">
              <a:tabLst>
                <a:tab pos="2514600" algn="l"/>
              </a:tabLst>
            </a:pPr>
            <a:endParaRPr lang="sv-SE" b="1" dirty="0" smtClean="0"/>
          </a:p>
          <a:p>
            <a:pPr defTabSz="427038">
              <a:tabLst>
                <a:tab pos="2514600" algn="l"/>
              </a:tabLst>
            </a:pPr>
            <a:endParaRPr lang="sv-SE" sz="1800" b="1" dirty="0" smtClean="0"/>
          </a:p>
        </p:txBody>
      </p:sp>
    </p:spTree>
    <p:extLst>
      <p:ext uri="{BB962C8B-B14F-4D97-AF65-F5344CB8AC3E}">
        <p14:creationId xmlns:p14="http://schemas.microsoft.com/office/powerpoint/2010/main" val="3788162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844062"/>
            <a:ext cx="8229600" cy="756138"/>
          </a:xfrm>
        </p:spPr>
        <p:txBody>
          <a:bodyPr/>
          <a:lstStyle/>
          <a:p>
            <a:pPr algn="l"/>
            <a:r>
              <a:rPr lang="sv-SE" sz="3200" dirty="0" smtClean="0"/>
              <a:t>Vad innebär detta för mig? - Exempel</a:t>
            </a:r>
            <a:endParaRPr lang="sv-SE" sz="3200" dirty="0"/>
          </a:p>
        </p:txBody>
      </p:sp>
      <p:graphicFrame>
        <p:nvGraphicFramePr>
          <p:cNvPr id="6" name="Tabell 5"/>
          <p:cNvGraphicFramePr>
            <a:graphicFrameLocks noGrp="1"/>
          </p:cNvGraphicFramePr>
          <p:nvPr>
            <p:extLst>
              <p:ext uri="{D42A27DB-BD31-4B8C-83A1-F6EECF244321}">
                <p14:modId xmlns:p14="http://schemas.microsoft.com/office/powerpoint/2010/main" val="1204813698"/>
              </p:ext>
            </p:extLst>
          </p:nvPr>
        </p:nvGraphicFramePr>
        <p:xfrm>
          <a:off x="592924" y="1600200"/>
          <a:ext cx="7706250" cy="4343400"/>
        </p:xfrm>
        <a:graphic>
          <a:graphicData uri="http://schemas.openxmlformats.org/drawingml/2006/table">
            <a:tbl>
              <a:tblPr/>
              <a:tblGrid>
                <a:gridCol w="1156363"/>
                <a:gridCol w="1689238"/>
                <a:gridCol w="3657600"/>
                <a:gridCol w="1203049"/>
              </a:tblGrid>
              <a:tr h="0">
                <a:tc>
                  <a:txBody>
                    <a:bodyPr/>
                    <a:lstStyle/>
                    <a:p>
                      <a:pPr>
                        <a:spcAft>
                          <a:spcPts val="0"/>
                        </a:spcAft>
                      </a:pPr>
                      <a:r>
                        <a:rPr lang="sv-SE" sz="1100" b="1" dirty="0">
                          <a:latin typeface="Arial"/>
                          <a:ea typeface="Times New Roman"/>
                        </a:rPr>
                        <a:t>Ledstjärna</a:t>
                      </a:r>
                      <a:endParaRPr lang="sv-SE"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v-SE" sz="1100" b="1" dirty="0">
                          <a:latin typeface="Arial"/>
                          <a:ea typeface="Times New Roman"/>
                        </a:rPr>
                        <a:t>Innebär för oss …</a:t>
                      </a:r>
                      <a:endParaRPr lang="sv-SE"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v-SE" sz="1100" b="1">
                          <a:latin typeface="Arial"/>
                          <a:ea typeface="Times New Roman"/>
                        </a:rPr>
                        <a:t>Vi visar detta genom att…</a:t>
                      </a:r>
                      <a:endParaRPr lang="sv-SE"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v-SE" sz="1100" b="1" dirty="0">
                          <a:latin typeface="Arial"/>
                          <a:ea typeface="Times New Roman"/>
                        </a:rPr>
                        <a:t>För mig som individ innebär detta att…</a:t>
                      </a:r>
                      <a:endParaRPr lang="sv-SE"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sv-SE" sz="1400" b="1" dirty="0">
                          <a:latin typeface="Arial"/>
                          <a:ea typeface="Times New Roman"/>
                        </a:rPr>
                        <a:t>Gemenskap</a:t>
                      </a:r>
                      <a:endParaRPr lang="sv-SE" sz="1200" b="1" dirty="0">
                        <a:latin typeface="Times New Roman"/>
                        <a:ea typeface="Times New Roman"/>
                      </a:endParaRPr>
                    </a:p>
                    <a:p>
                      <a:pPr>
                        <a:spcAft>
                          <a:spcPts val="0"/>
                        </a:spcAft>
                      </a:pPr>
                      <a:r>
                        <a:rPr lang="sv-SE" sz="1100" dirty="0">
                          <a:latin typeface="Arial"/>
                          <a:ea typeface="Times New Roman"/>
                        </a:rPr>
                        <a:t> </a:t>
                      </a:r>
                      <a:endParaRPr lang="sv-SE"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388" lvl="0" indent="-179388">
                        <a:spcAft>
                          <a:spcPts val="0"/>
                        </a:spcAft>
                        <a:buSzPts val="1100"/>
                        <a:buFont typeface="Arial" pitchFamily="34" charset="0"/>
                        <a:buChar char="•"/>
                        <a:tabLst/>
                      </a:pPr>
                      <a:r>
                        <a:rPr lang="sv-SE" sz="1200" dirty="0" smtClean="0">
                          <a:latin typeface="Arial" pitchFamily="34" charset="0"/>
                          <a:ea typeface="Times New Roman"/>
                          <a:cs typeface="Arial" pitchFamily="34" charset="0"/>
                        </a:rPr>
                        <a:t>Alla är viktiga</a:t>
                      </a:r>
                    </a:p>
                    <a:p>
                      <a:pPr marL="179388" lvl="0" indent="-179388">
                        <a:spcAft>
                          <a:spcPts val="0"/>
                        </a:spcAft>
                        <a:buSzPts val="1100"/>
                        <a:buFont typeface="Arial" pitchFamily="34" charset="0"/>
                        <a:buChar char="•"/>
                        <a:tabLst/>
                      </a:pPr>
                      <a:r>
                        <a:rPr lang="sv-SE" sz="1200" dirty="0" smtClean="0">
                          <a:latin typeface="Arial" pitchFamily="34" charset="0"/>
                          <a:ea typeface="Times New Roman"/>
                          <a:cs typeface="Arial" pitchFamily="34" charset="0"/>
                        </a:rPr>
                        <a:t>Alla skärgårdsbor får vara med</a:t>
                      </a:r>
                    </a:p>
                    <a:p>
                      <a:pPr marL="179388" lvl="0" indent="-179388">
                        <a:spcAft>
                          <a:spcPts val="0"/>
                        </a:spcAft>
                        <a:buSzPts val="1100"/>
                        <a:buFont typeface="Arial" pitchFamily="34" charset="0"/>
                        <a:buChar char="•"/>
                        <a:tabLst/>
                      </a:pPr>
                      <a:r>
                        <a:rPr lang="sv-SE" sz="1200" dirty="0" smtClean="0">
                          <a:latin typeface="Arial" pitchFamily="34" charset="0"/>
                          <a:ea typeface="Times New Roman"/>
                          <a:cs typeface="Arial" pitchFamily="34" charset="0"/>
                        </a:rPr>
                        <a:t>Vi </a:t>
                      </a:r>
                      <a:r>
                        <a:rPr lang="sv-SE" sz="1200" dirty="0">
                          <a:latin typeface="Arial" pitchFamily="34" charset="0"/>
                          <a:ea typeface="Times New Roman"/>
                          <a:cs typeface="Arial" pitchFamily="34" charset="0"/>
                        </a:rPr>
                        <a:t>hjälps åt</a:t>
                      </a:r>
                    </a:p>
                    <a:p>
                      <a:pPr marL="179388" lvl="0" indent="-179388">
                        <a:spcAft>
                          <a:spcPts val="0"/>
                        </a:spcAft>
                        <a:buSzPts val="1100"/>
                        <a:buFont typeface="Arial" pitchFamily="34" charset="0"/>
                        <a:buChar char="•"/>
                        <a:tabLst/>
                      </a:pPr>
                      <a:r>
                        <a:rPr lang="sv-SE" sz="1200" dirty="0">
                          <a:latin typeface="Arial" pitchFamily="34" charset="0"/>
                          <a:ea typeface="Times New Roman"/>
                          <a:cs typeface="Arial" pitchFamily="34" charset="0"/>
                        </a:rPr>
                        <a:t>Ideellt engagemang</a:t>
                      </a:r>
                    </a:p>
                    <a:p>
                      <a:pPr marL="179388" lvl="0" indent="-179388">
                        <a:spcAft>
                          <a:spcPts val="0"/>
                        </a:spcAft>
                        <a:buSzPts val="1100"/>
                        <a:buFont typeface="Arial" pitchFamily="34" charset="0"/>
                        <a:buChar char="•"/>
                        <a:tabLst/>
                      </a:pPr>
                      <a:r>
                        <a:rPr lang="sv-SE" sz="1200" dirty="0" smtClean="0">
                          <a:latin typeface="Arial" pitchFamily="34" charset="0"/>
                          <a:ea typeface="Times New Roman"/>
                          <a:cs typeface="Arial" pitchFamily="34" charset="0"/>
                        </a:rPr>
                        <a:t>En klubb full av stjärnor</a:t>
                      </a:r>
                      <a:endParaRPr lang="sv-SE"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388" indent="-179388">
                        <a:spcAft>
                          <a:spcPts val="0"/>
                        </a:spcAft>
                        <a:buFont typeface="Arial" pitchFamily="34" charset="0"/>
                        <a:buChar char="•"/>
                      </a:pPr>
                      <a:r>
                        <a:rPr lang="sv-SE" sz="1200" dirty="0" smtClean="0">
                          <a:latin typeface="Arial"/>
                          <a:ea typeface="Times New Roman"/>
                        </a:rPr>
                        <a:t>Alla är välkomna och får vara med, man kan börja en aktivitet när man vill</a:t>
                      </a:r>
                    </a:p>
                    <a:p>
                      <a:pPr marL="179388" indent="-179388">
                        <a:spcAft>
                          <a:spcPts val="0"/>
                        </a:spcAft>
                        <a:buFont typeface="Arial" pitchFamily="34" charset="0"/>
                        <a:buChar char="•"/>
                      </a:pPr>
                      <a:r>
                        <a:rPr lang="sv-SE" sz="1200" dirty="0" smtClean="0">
                          <a:latin typeface="Arial"/>
                          <a:ea typeface="Times New Roman"/>
                        </a:rPr>
                        <a:t>Tjejer </a:t>
                      </a:r>
                      <a:r>
                        <a:rPr lang="sv-SE" sz="1200" dirty="0">
                          <a:latin typeface="Arial"/>
                          <a:ea typeface="Times New Roman"/>
                        </a:rPr>
                        <a:t>och killar ska ha samma </a:t>
                      </a:r>
                      <a:r>
                        <a:rPr lang="sv-SE" sz="1200" dirty="0" smtClean="0">
                          <a:latin typeface="Arial"/>
                          <a:ea typeface="Times New Roman"/>
                        </a:rPr>
                        <a:t>möjligheter.</a:t>
                      </a:r>
                      <a:endParaRPr lang="sv-SE" sz="1200" dirty="0">
                        <a:latin typeface="Times New Roman"/>
                        <a:ea typeface="Times New Roman"/>
                      </a:endParaRPr>
                    </a:p>
                    <a:p>
                      <a:pPr marL="179388" indent="-179388">
                        <a:spcAft>
                          <a:spcPts val="0"/>
                        </a:spcAft>
                        <a:buFont typeface="Arial" pitchFamily="34" charset="0"/>
                        <a:buChar char="•"/>
                      </a:pPr>
                      <a:r>
                        <a:rPr lang="sv-SE" sz="1200" dirty="0">
                          <a:latin typeface="Arial"/>
                          <a:ea typeface="Times New Roman"/>
                        </a:rPr>
                        <a:t>Alla som tränar skall också få spela matcher och tävla.</a:t>
                      </a:r>
                      <a:endParaRPr lang="sv-SE" sz="1200" dirty="0">
                        <a:latin typeface="Times New Roman"/>
                        <a:ea typeface="Times New Roman"/>
                      </a:endParaRPr>
                    </a:p>
                    <a:p>
                      <a:pPr marL="179388" indent="-179388">
                        <a:spcAft>
                          <a:spcPts val="0"/>
                        </a:spcAft>
                        <a:buFont typeface="Arial" pitchFamily="34" charset="0"/>
                        <a:buChar char="•"/>
                      </a:pPr>
                      <a:r>
                        <a:rPr lang="sv-SE" sz="1200" dirty="0">
                          <a:latin typeface="Arial"/>
                          <a:ea typeface="Times New Roman"/>
                        </a:rPr>
                        <a:t>Ingen ska känna sig utanför</a:t>
                      </a:r>
                      <a:r>
                        <a:rPr lang="sv-SE" sz="1200" dirty="0" smtClean="0">
                          <a:latin typeface="Arial"/>
                          <a:ea typeface="Times New Roman"/>
                        </a:rPr>
                        <a:t>.</a:t>
                      </a:r>
                      <a:endParaRPr lang="sv-SE" sz="1200" dirty="0">
                        <a:latin typeface="Times New Roman"/>
                        <a:ea typeface="Times New Roman"/>
                      </a:endParaRPr>
                    </a:p>
                    <a:p>
                      <a:pPr marL="179388" indent="-179388">
                        <a:spcAft>
                          <a:spcPts val="0"/>
                        </a:spcAft>
                        <a:buFont typeface="Arial" pitchFamily="34" charset="0"/>
                        <a:buChar char="•"/>
                      </a:pPr>
                      <a:r>
                        <a:rPr lang="sv-SE" sz="1200" dirty="0">
                          <a:latin typeface="Arial"/>
                          <a:ea typeface="Times New Roman"/>
                        </a:rPr>
                        <a:t>Vi är bra kompisar.</a:t>
                      </a:r>
                      <a:endParaRPr lang="sv-SE" sz="1200" dirty="0">
                        <a:latin typeface="Times New Roman"/>
                        <a:ea typeface="Times New Roman"/>
                      </a:endParaRPr>
                    </a:p>
                    <a:p>
                      <a:pPr marL="179388" indent="-179388">
                        <a:spcAft>
                          <a:spcPts val="0"/>
                        </a:spcAft>
                        <a:buFont typeface="Arial" pitchFamily="34" charset="0"/>
                        <a:buChar char="•"/>
                      </a:pPr>
                      <a:r>
                        <a:rPr lang="sv-SE" sz="1200" dirty="0" smtClean="0">
                          <a:latin typeface="Arial"/>
                          <a:ea typeface="Times New Roman"/>
                        </a:rPr>
                        <a:t>Alla </a:t>
                      </a:r>
                      <a:r>
                        <a:rPr lang="sv-SE" sz="1200" dirty="0">
                          <a:latin typeface="Arial"/>
                          <a:ea typeface="Times New Roman"/>
                        </a:rPr>
                        <a:t>får delta efter sina egna </a:t>
                      </a:r>
                      <a:r>
                        <a:rPr lang="sv-SE" sz="1200" dirty="0" smtClean="0">
                          <a:latin typeface="Arial"/>
                          <a:ea typeface="Times New Roman"/>
                        </a:rPr>
                        <a:t>förutsättningar</a:t>
                      </a:r>
                    </a:p>
                    <a:p>
                      <a:pPr marL="179388" indent="-179388">
                        <a:spcAft>
                          <a:spcPts val="0"/>
                        </a:spcAft>
                        <a:buFont typeface="Arial" pitchFamily="34" charset="0"/>
                        <a:buChar char="•"/>
                      </a:pPr>
                      <a:r>
                        <a:rPr lang="sv-SE" sz="1200" dirty="0" smtClean="0">
                          <a:latin typeface="Arial" pitchFamily="34" charset="0"/>
                          <a:ea typeface="Times New Roman"/>
                          <a:cs typeface="Arial" pitchFamily="34" charset="0"/>
                        </a:rPr>
                        <a:t>Det är viktigt att få vara en del av ett lag, viktigt med den sociala biten  t ex. hur man beter sig i gruppen.</a:t>
                      </a:r>
                    </a:p>
                    <a:p>
                      <a:pPr marL="179388" indent="-179388">
                        <a:spcAft>
                          <a:spcPts val="0"/>
                        </a:spcAft>
                        <a:buFont typeface="Arial" pitchFamily="34" charset="0"/>
                        <a:buChar char="•"/>
                      </a:pPr>
                      <a:r>
                        <a:rPr lang="sv-SE" sz="1200" dirty="0" smtClean="0">
                          <a:latin typeface="Arial" pitchFamily="34" charset="0"/>
                          <a:ea typeface="Times New Roman"/>
                          <a:cs typeface="Arial" pitchFamily="34" charset="0"/>
                        </a:rPr>
                        <a:t>Vi verkar för föreningskänsla genom; dräkter, aktiviteter etc. skapar ”Vi känsla”</a:t>
                      </a:r>
                    </a:p>
                    <a:p>
                      <a:pPr marL="179388" indent="-179388">
                        <a:spcAft>
                          <a:spcPts val="0"/>
                        </a:spcAft>
                        <a:buFont typeface="Arial" pitchFamily="34" charset="0"/>
                        <a:buChar char="•"/>
                      </a:pPr>
                      <a:r>
                        <a:rPr lang="sv-SE" sz="1200" dirty="0" smtClean="0">
                          <a:latin typeface="Arial" pitchFamily="34" charset="0"/>
                          <a:ea typeface="Times New Roman"/>
                          <a:cs typeface="Arial" pitchFamily="34" charset="0"/>
                        </a:rPr>
                        <a:t>Rätt känsla för OIK = positivt för samhället.</a:t>
                      </a:r>
                    </a:p>
                    <a:p>
                      <a:pPr marL="179388" indent="-179388">
                        <a:spcAft>
                          <a:spcPts val="0"/>
                        </a:spcAft>
                        <a:buFont typeface="Arial" pitchFamily="34" charset="0"/>
                        <a:buChar char="•"/>
                      </a:pPr>
                      <a:r>
                        <a:rPr lang="sv-SE" sz="1200" dirty="0" smtClean="0">
                          <a:latin typeface="Arial" pitchFamily="34" charset="0"/>
                          <a:ea typeface="Times New Roman"/>
                          <a:cs typeface="Arial" pitchFamily="34" charset="0"/>
                        </a:rPr>
                        <a:t>Skapa en ”Vi ses på hallen känsla!”</a:t>
                      </a:r>
                    </a:p>
                    <a:p>
                      <a:pPr marL="179388" indent="-179388">
                        <a:spcAft>
                          <a:spcPts val="0"/>
                        </a:spcAft>
                        <a:buFont typeface="Arial" pitchFamily="34" charset="0"/>
                        <a:buChar char="•"/>
                      </a:pPr>
                      <a:r>
                        <a:rPr lang="sv-SE" sz="1200" dirty="0" smtClean="0">
                          <a:latin typeface="Arial" pitchFamily="34" charset="0"/>
                          <a:ea typeface="Times New Roman"/>
                          <a:cs typeface="Arial" pitchFamily="34" charset="0"/>
                        </a:rPr>
                        <a:t>Vi försöker lära känna föräldrar</a:t>
                      </a:r>
                    </a:p>
                    <a:p>
                      <a:pPr marL="179388" indent="-179388">
                        <a:spcAft>
                          <a:spcPts val="0"/>
                        </a:spcAft>
                        <a:buFont typeface="Arial" pitchFamily="34" charset="0"/>
                        <a:buChar char="•"/>
                      </a:pPr>
                      <a:r>
                        <a:rPr lang="sv-SE" sz="1200" dirty="0" smtClean="0">
                          <a:latin typeface="Arial" pitchFamily="34" charset="0"/>
                          <a:ea typeface="Times New Roman"/>
                          <a:cs typeface="Arial" pitchFamily="34" charset="0"/>
                        </a:rPr>
                        <a:t>Vi jobbar för gemenskap över laggränserna</a:t>
                      </a:r>
                    </a:p>
                    <a:p>
                      <a:pPr marL="179388" indent="-179388">
                        <a:spcAft>
                          <a:spcPts val="0"/>
                        </a:spcAft>
                        <a:buFont typeface="Arial" pitchFamily="34" charset="0"/>
                        <a:buChar char="•"/>
                      </a:pPr>
                      <a:r>
                        <a:rPr lang="sv-SE" sz="1200" dirty="0" smtClean="0">
                          <a:latin typeface="Arial" pitchFamily="34" charset="0"/>
                          <a:ea typeface="Times New Roman"/>
                          <a:cs typeface="Arial" pitchFamily="34" charset="0"/>
                        </a:rPr>
                        <a:t>Vi skapar trygghet i gruppen</a:t>
                      </a:r>
                    </a:p>
                    <a:p>
                      <a:pPr marL="179388" indent="-179388">
                        <a:spcAft>
                          <a:spcPts val="0"/>
                        </a:spcAft>
                        <a:buFont typeface="Arial" pitchFamily="34" charset="0"/>
                        <a:buChar char="•"/>
                      </a:pPr>
                      <a:r>
                        <a:rPr lang="sv-SE" sz="1200" dirty="0" smtClean="0">
                          <a:latin typeface="Arial" pitchFamily="34" charset="0"/>
                          <a:ea typeface="Times New Roman"/>
                          <a:cs typeface="Arial" pitchFamily="34" charset="0"/>
                        </a:rPr>
                        <a:t>Det är viktigt att göra saker utanför fotbolls- och innebandyplanen </a:t>
                      </a:r>
                    </a:p>
                    <a:p>
                      <a:pPr marL="179388" indent="-179388">
                        <a:spcAft>
                          <a:spcPts val="0"/>
                        </a:spcAft>
                        <a:buFont typeface="Arial" pitchFamily="34" charset="0"/>
                        <a:buChar char="•"/>
                      </a:pPr>
                      <a:endParaRPr lang="sv-SE"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sv-SE"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54525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844062"/>
            <a:ext cx="8229600" cy="756138"/>
          </a:xfrm>
        </p:spPr>
        <p:txBody>
          <a:bodyPr/>
          <a:lstStyle/>
          <a:p>
            <a:pPr algn="l"/>
            <a:r>
              <a:rPr lang="sv-SE" sz="3200" dirty="0" smtClean="0"/>
              <a:t>Vad innebär detta för mig? - Exempel</a:t>
            </a:r>
            <a:endParaRPr lang="sv-SE" sz="3200" dirty="0"/>
          </a:p>
        </p:txBody>
      </p:sp>
      <p:graphicFrame>
        <p:nvGraphicFramePr>
          <p:cNvPr id="6" name="Tabell 5"/>
          <p:cNvGraphicFramePr>
            <a:graphicFrameLocks noGrp="1"/>
          </p:cNvGraphicFramePr>
          <p:nvPr>
            <p:extLst>
              <p:ext uri="{D42A27DB-BD31-4B8C-83A1-F6EECF244321}">
                <p14:modId xmlns:p14="http://schemas.microsoft.com/office/powerpoint/2010/main" val="1826225820"/>
              </p:ext>
            </p:extLst>
          </p:nvPr>
        </p:nvGraphicFramePr>
        <p:xfrm>
          <a:off x="592924" y="1599869"/>
          <a:ext cx="7706250" cy="3794760"/>
        </p:xfrm>
        <a:graphic>
          <a:graphicData uri="http://schemas.openxmlformats.org/drawingml/2006/table">
            <a:tbl>
              <a:tblPr/>
              <a:tblGrid>
                <a:gridCol w="1116606"/>
                <a:gridCol w="1898374"/>
                <a:gridCol w="3412021"/>
                <a:gridCol w="1279249"/>
              </a:tblGrid>
              <a:tr h="0">
                <a:tc>
                  <a:txBody>
                    <a:bodyPr/>
                    <a:lstStyle/>
                    <a:p>
                      <a:pPr>
                        <a:spcAft>
                          <a:spcPts val="0"/>
                        </a:spcAft>
                      </a:pPr>
                      <a:r>
                        <a:rPr lang="sv-SE" sz="1100" b="1" dirty="0">
                          <a:latin typeface="Arial"/>
                          <a:ea typeface="Times New Roman"/>
                        </a:rPr>
                        <a:t>Ledstjärna</a:t>
                      </a:r>
                      <a:endParaRPr lang="sv-SE"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v-SE" sz="1100" b="1" dirty="0">
                          <a:latin typeface="Arial"/>
                          <a:ea typeface="Times New Roman"/>
                        </a:rPr>
                        <a:t>Innebär för oss …</a:t>
                      </a:r>
                      <a:endParaRPr lang="sv-SE"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v-SE" sz="1100" b="1">
                          <a:latin typeface="Arial"/>
                          <a:ea typeface="Times New Roman"/>
                        </a:rPr>
                        <a:t>Vi visar detta genom att…</a:t>
                      </a:r>
                      <a:endParaRPr lang="sv-SE"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v-SE" sz="1100" b="1">
                          <a:latin typeface="Arial"/>
                          <a:ea typeface="Times New Roman"/>
                        </a:rPr>
                        <a:t>För mig som individ innebär detta att…</a:t>
                      </a:r>
                      <a:endParaRPr lang="sv-SE"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sv-SE" sz="1400" b="1" dirty="0" smtClean="0">
                          <a:latin typeface="Arial"/>
                          <a:ea typeface="Times New Roman"/>
                        </a:rPr>
                        <a:t>Respekt</a:t>
                      </a:r>
                      <a:r>
                        <a:rPr lang="sv-SE" sz="1400" b="1" baseline="0" dirty="0" smtClean="0">
                          <a:latin typeface="Arial"/>
                          <a:ea typeface="Times New Roman"/>
                        </a:rPr>
                        <a:t> och Ansvar</a:t>
                      </a:r>
                      <a:endParaRPr lang="sv-SE" sz="12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388" lvl="0" indent="-179388">
                        <a:buFont typeface="Arial" pitchFamily="34" charset="0"/>
                        <a:buChar char="•"/>
                      </a:pPr>
                      <a:r>
                        <a:rPr lang="sv-SE" sz="1200" kern="1200" dirty="0" smtClean="0">
                          <a:solidFill>
                            <a:schemeClr val="tx1"/>
                          </a:solidFill>
                          <a:latin typeface="Arial" pitchFamily="34" charset="0"/>
                          <a:ea typeface="+mn-ea"/>
                          <a:cs typeface="Arial" pitchFamily="34" charset="0"/>
                        </a:rPr>
                        <a:t>En klubb full av stjärnor</a:t>
                      </a:r>
                    </a:p>
                    <a:p>
                      <a:pPr marL="179388" lvl="0" indent="-179388">
                        <a:buFont typeface="Arial" pitchFamily="34" charset="0"/>
                        <a:buChar char="•"/>
                      </a:pPr>
                      <a:r>
                        <a:rPr lang="sv-SE" sz="1200" kern="1200" dirty="0" smtClean="0">
                          <a:solidFill>
                            <a:schemeClr val="tx1"/>
                          </a:solidFill>
                          <a:latin typeface="Arial" pitchFamily="34" charset="0"/>
                          <a:ea typeface="+mn-ea"/>
                          <a:cs typeface="Arial" pitchFamily="34" charset="0"/>
                        </a:rPr>
                        <a:t>Rent spel på och utanför planen</a:t>
                      </a:r>
                    </a:p>
                    <a:p>
                      <a:pPr marL="179388" lvl="0" indent="-179388">
                        <a:buFont typeface="Arial" pitchFamily="34" charset="0"/>
                        <a:buChar char="•"/>
                      </a:pPr>
                      <a:r>
                        <a:rPr lang="sv-SE" sz="1200" kern="1200" dirty="0" smtClean="0">
                          <a:solidFill>
                            <a:schemeClr val="tx1"/>
                          </a:solidFill>
                          <a:latin typeface="Arial" pitchFamily="34" charset="0"/>
                          <a:ea typeface="+mn-ea"/>
                          <a:cs typeface="Arial" pitchFamily="34" charset="0"/>
                        </a:rPr>
                        <a:t>Öppenhet</a:t>
                      </a:r>
                    </a:p>
                    <a:p>
                      <a:pPr marL="179388" lvl="0" indent="-179388">
                        <a:buFont typeface="Arial" pitchFamily="34" charset="0"/>
                        <a:buChar char="•"/>
                      </a:pPr>
                      <a:r>
                        <a:rPr lang="sv-SE" sz="1200" kern="1200" dirty="0" smtClean="0">
                          <a:solidFill>
                            <a:schemeClr val="tx1"/>
                          </a:solidFill>
                          <a:latin typeface="Arial" pitchFamily="34" charset="0"/>
                          <a:ea typeface="+mn-ea"/>
                          <a:cs typeface="Arial" pitchFamily="34" charset="0"/>
                        </a:rPr>
                        <a:t>Vi vårdar anläggningar och utrustning</a:t>
                      </a:r>
                    </a:p>
                    <a:p>
                      <a:pPr marL="179388" lvl="0" indent="-179388">
                        <a:buFont typeface="Arial" pitchFamily="34" charset="0"/>
                        <a:buChar char="•"/>
                      </a:pPr>
                      <a:r>
                        <a:rPr lang="sv-SE" sz="1200" kern="1200" dirty="0" smtClean="0">
                          <a:solidFill>
                            <a:schemeClr val="tx1"/>
                          </a:solidFill>
                          <a:latin typeface="Arial" pitchFamily="34" charset="0"/>
                          <a:ea typeface="+mn-ea"/>
                          <a:cs typeface="Arial" pitchFamily="34" charset="0"/>
                        </a:rPr>
                        <a:t>Vi är goda föredömen och ambassadörer</a:t>
                      </a:r>
                    </a:p>
                    <a:p>
                      <a:pPr marL="179388" lvl="0" indent="-179388">
                        <a:buFont typeface="Arial" pitchFamily="34" charset="0"/>
                        <a:buChar char="•"/>
                      </a:pPr>
                      <a:r>
                        <a:rPr lang="sv-SE" sz="1200" kern="1200" dirty="0" smtClean="0">
                          <a:solidFill>
                            <a:schemeClr val="tx1"/>
                          </a:solidFill>
                          <a:latin typeface="Arial" pitchFamily="34" charset="0"/>
                          <a:ea typeface="+mn-ea"/>
                          <a:cs typeface="Arial" pitchFamily="34" charset="0"/>
                        </a:rPr>
                        <a:t>Vi</a:t>
                      </a:r>
                      <a:r>
                        <a:rPr lang="sv-SE" sz="1200" kern="1200" baseline="0" dirty="0" smtClean="0">
                          <a:solidFill>
                            <a:schemeClr val="tx1"/>
                          </a:solidFill>
                          <a:latin typeface="Arial" pitchFamily="34" charset="0"/>
                          <a:ea typeface="+mn-ea"/>
                          <a:cs typeface="Arial" pitchFamily="34" charset="0"/>
                        </a:rPr>
                        <a:t> g</a:t>
                      </a:r>
                      <a:r>
                        <a:rPr lang="sv-SE" sz="1200" kern="1200" dirty="0" smtClean="0">
                          <a:solidFill>
                            <a:schemeClr val="tx1"/>
                          </a:solidFill>
                          <a:latin typeface="Arial" pitchFamily="34" charset="0"/>
                          <a:ea typeface="+mn-ea"/>
                          <a:cs typeface="Arial" pitchFamily="34" charset="0"/>
                        </a:rPr>
                        <a:t>er våra</a:t>
                      </a:r>
                      <a:r>
                        <a:rPr lang="sv-SE" sz="1200" kern="1200" baseline="0" dirty="0" smtClean="0">
                          <a:solidFill>
                            <a:schemeClr val="tx1"/>
                          </a:solidFill>
                          <a:latin typeface="Arial" pitchFamily="34" charset="0"/>
                          <a:ea typeface="+mn-ea"/>
                          <a:cs typeface="Arial" pitchFamily="34" charset="0"/>
                        </a:rPr>
                        <a:t> barn och ungdomar bra förutsättningar att idrotta</a:t>
                      </a:r>
                      <a:endParaRPr lang="sv-SE" sz="1200" kern="1200" dirty="0" smtClean="0">
                        <a:solidFill>
                          <a:schemeClr val="tx1"/>
                        </a:solidFill>
                        <a:latin typeface="Arial" pitchFamily="34" charset="0"/>
                        <a:ea typeface="+mn-ea"/>
                        <a:cs typeface="Arial" pitchFamily="34" charset="0"/>
                      </a:endParaRPr>
                    </a:p>
                    <a:p>
                      <a:r>
                        <a:rPr lang="sv-SE" sz="1800" kern="1200" dirty="0" smtClean="0">
                          <a:solidFill>
                            <a:schemeClr val="tx1"/>
                          </a:solidFill>
                          <a:latin typeface="+mn-lt"/>
                          <a:ea typeface="+mn-ea"/>
                          <a:cs typeface="+mn-cs"/>
                        </a:rPr>
                        <a:t> </a:t>
                      </a:r>
                      <a:endParaRPr lang="sv-SE" sz="1800" kern="120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Vi ifrågasätter inte domslut.</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Vi har ett vårdat språk</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Lyssna på varandra</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Vi välkomnar alla</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Vi pratar gott om vår förening</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Vi är rädda om egna och andras utrustning och anläggningar</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Vi kommer i tid till träning och matcher</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Vi verkar för en doping- och drogfri miljö</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Skolan går före idrotten</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Ledare och aktiva kommer alltid väl förberedda till träning och match</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Vi gör alltid vårt bästa.</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Vi motverkar all former av våld och fusk.</a:t>
                      </a:r>
                      <a:endParaRPr lang="sv-SE" sz="1200" i="1" kern="1200" dirty="0" smtClean="0">
                        <a:solidFill>
                          <a:schemeClr val="tx1"/>
                        </a:solidFill>
                        <a:latin typeface="Arial" pitchFamily="34" charset="0"/>
                        <a:ea typeface="+mn-ea"/>
                        <a:cs typeface="Arial" pitchFamily="34" charset="0"/>
                      </a:endParaRPr>
                    </a:p>
                    <a:p>
                      <a:pPr marL="179388" indent="-179388">
                        <a:buFont typeface="Arial" pitchFamily="34" charset="0"/>
                        <a:buChar char="•"/>
                      </a:pPr>
                      <a:r>
                        <a:rPr lang="sv-SE" sz="1200" i="0" kern="1200" dirty="0" smtClean="0">
                          <a:solidFill>
                            <a:schemeClr val="tx1"/>
                          </a:solidFill>
                          <a:latin typeface="Arial" pitchFamily="34" charset="0"/>
                          <a:ea typeface="+mn-ea"/>
                          <a:cs typeface="Arial" pitchFamily="34" charset="0"/>
                        </a:rPr>
                        <a:t>Vi förespråkar</a:t>
                      </a:r>
                      <a:r>
                        <a:rPr lang="sv-SE" sz="1200" i="0" kern="1200" baseline="0" dirty="0" smtClean="0">
                          <a:solidFill>
                            <a:schemeClr val="tx1"/>
                          </a:solidFill>
                          <a:latin typeface="Arial" pitchFamily="34" charset="0"/>
                          <a:ea typeface="+mn-ea"/>
                          <a:cs typeface="Arial" pitchFamily="34" charset="0"/>
                        </a:rPr>
                        <a:t> vikten av god kosthållning och sömn/vila</a:t>
                      </a:r>
                      <a:r>
                        <a:rPr lang="sv-SE" sz="1200" i="1" kern="1200" baseline="0" dirty="0" smtClean="0">
                          <a:solidFill>
                            <a:schemeClr val="tx1"/>
                          </a:solidFill>
                          <a:latin typeface="Arial" pitchFamily="34" charset="0"/>
                          <a:ea typeface="+mn-ea"/>
                          <a:cs typeface="Arial" pitchFamily="34" charset="0"/>
                        </a:rPr>
                        <a:t>.</a:t>
                      </a:r>
                      <a:endParaRPr lang="sv-SE" sz="1200" kern="1200" dirty="0" smtClean="0">
                        <a:solidFill>
                          <a:schemeClr val="tx1"/>
                        </a:solidFill>
                        <a:latin typeface="Arial" pitchFamily="34" charset="0"/>
                        <a:ea typeface="+mn-ea"/>
                        <a:cs typeface="Arial" pitchFamily="34" charset="0"/>
                      </a:endParaRPr>
                    </a:p>
                    <a:p>
                      <a:pPr marL="179388" indent="-179388">
                        <a:buFont typeface="Arial" pitchFamily="34" charset="0"/>
                        <a:buChar char="•"/>
                      </a:pPr>
                      <a:r>
                        <a:rPr lang="sv-SE" sz="1200" i="1" kern="1200" dirty="0" smtClean="0">
                          <a:solidFill>
                            <a:schemeClr val="tx1"/>
                          </a:solidFill>
                          <a:latin typeface="Arial" pitchFamily="34" charset="0"/>
                          <a:ea typeface="+mn-ea"/>
                          <a:cs typeface="Arial" pitchFamily="34" charset="0"/>
                        </a:rPr>
                        <a:t>Vi deltar inte i träning och matcher med infektioner</a:t>
                      </a:r>
                      <a:r>
                        <a:rPr lang="sv-SE" sz="1200" i="1" kern="1200" baseline="0" dirty="0" smtClean="0">
                          <a:solidFill>
                            <a:schemeClr val="tx1"/>
                          </a:solidFill>
                          <a:latin typeface="Arial" pitchFamily="34" charset="0"/>
                          <a:ea typeface="+mn-ea"/>
                          <a:cs typeface="Arial" pitchFamily="34" charset="0"/>
                        </a:rPr>
                        <a:t> i gruppen</a:t>
                      </a:r>
                      <a:endParaRPr lang="sv-SE"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v-SE" sz="1100" dirty="0">
                          <a:latin typeface="Arial"/>
                          <a:ea typeface="Times New Roman"/>
                        </a:rPr>
                        <a:t>… </a:t>
                      </a:r>
                      <a:endParaRPr lang="sv-SE" sz="1200" dirty="0">
                        <a:latin typeface="Times New Roman"/>
                        <a:ea typeface="Times New Roman"/>
                      </a:endParaRPr>
                    </a:p>
                    <a:p>
                      <a:pPr>
                        <a:spcAft>
                          <a:spcPts val="0"/>
                        </a:spcAft>
                      </a:pPr>
                      <a:r>
                        <a:rPr lang="sv-SE" sz="1100" dirty="0">
                          <a:latin typeface="Arial"/>
                          <a:ea typeface="Times New Roman"/>
                        </a:rPr>
                        <a:t>…</a:t>
                      </a:r>
                      <a:endParaRPr lang="sv-SE"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557502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844062"/>
            <a:ext cx="8229600" cy="756138"/>
          </a:xfrm>
        </p:spPr>
        <p:txBody>
          <a:bodyPr/>
          <a:lstStyle/>
          <a:p>
            <a:pPr algn="l"/>
            <a:r>
              <a:rPr lang="sv-SE" sz="3200" dirty="0" smtClean="0"/>
              <a:t>Vad innebär detta för mig? - Exempel</a:t>
            </a:r>
            <a:endParaRPr lang="sv-SE" sz="3200" dirty="0"/>
          </a:p>
        </p:txBody>
      </p:sp>
      <p:graphicFrame>
        <p:nvGraphicFramePr>
          <p:cNvPr id="6" name="Tabell 5"/>
          <p:cNvGraphicFramePr>
            <a:graphicFrameLocks noGrp="1"/>
          </p:cNvGraphicFramePr>
          <p:nvPr>
            <p:extLst>
              <p:ext uri="{D42A27DB-BD31-4B8C-83A1-F6EECF244321}">
                <p14:modId xmlns:p14="http://schemas.microsoft.com/office/powerpoint/2010/main" val="1674431478"/>
              </p:ext>
            </p:extLst>
          </p:nvPr>
        </p:nvGraphicFramePr>
        <p:xfrm>
          <a:off x="592924" y="1599869"/>
          <a:ext cx="7706250" cy="3261360"/>
        </p:xfrm>
        <a:graphic>
          <a:graphicData uri="http://schemas.openxmlformats.org/drawingml/2006/table">
            <a:tbl>
              <a:tblPr/>
              <a:tblGrid>
                <a:gridCol w="1116606"/>
                <a:gridCol w="1471820"/>
                <a:gridCol w="3438111"/>
                <a:gridCol w="1679713"/>
              </a:tblGrid>
              <a:tr h="0">
                <a:tc>
                  <a:txBody>
                    <a:bodyPr/>
                    <a:lstStyle/>
                    <a:p>
                      <a:pPr>
                        <a:spcAft>
                          <a:spcPts val="0"/>
                        </a:spcAft>
                      </a:pPr>
                      <a:r>
                        <a:rPr lang="sv-SE" sz="1100" b="1" dirty="0">
                          <a:latin typeface="Arial"/>
                          <a:ea typeface="Times New Roman"/>
                        </a:rPr>
                        <a:t>Ledstjärna</a:t>
                      </a:r>
                      <a:endParaRPr lang="sv-SE"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v-SE" sz="1100" b="1" dirty="0">
                          <a:latin typeface="Arial"/>
                          <a:ea typeface="Times New Roman"/>
                        </a:rPr>
                        <a:t>Innebär för oss …</a:t>
                      </a:r>
                      <a:endParaRPr lang="sv-SE"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v-SE" sz="1100" b="1">
                          <a:latin typeface="Arial"/>
                          <a:ea typeface="Times New Roman"/>
                        </a:rPr>
                        <a:t>Vi visar detta genom att…</a:t>
                      </a:r>
                      <a:endParaRPr lang="sv-SE"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v-SE" sz="1100" b="1">
                          <a:latin typeface="Arial"/>
                          <a:ea typeface="Times New Roman"/>
                        </a:rPr>
                        <a:t>För mig som individ innebär detta att…</a:t>
                      </a:r>
                      <a:endParaRPr lang="sv-SE"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sv-SE" sz="1400" b="1" dirty="0" smtClean="0">
                          <a:latin typeface="Arial"/>
                          <a:ea typeface="Times New Roman"/>
                        </a:rPr>
                        <a:t>Respekt</a:t>
                      </a:r>
                      <a:r>
                        <a:rPr lang="sv-SE" sz="1400" b="1" baseline="0" dirty="0" smtClean="0">
                          <a:latin typeface="Arial"/>
                          <a:ea typeface="Times New Roman"/>
                        </a:rPr>
                        <a:t> och Ansvar</a:t>
                      </a:r>
                      <a:endParaRPr lang="sv-SE" sz="12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sv-SE" sz="1800" kern="1200" dirty="0" smtClean="0">
                          <a:solidFill>
                            <a:schemeClr val="tx1"/>
                          </a:solidFill>
                          <a:latin typeface="+mn-lt"/>
                          <a:ea typeface="+mn-ea"/>
                          <a:cs typeface="+mn-cs"/>
                        </a:rPr>
                        <a:t> </a:t>
                      </a:r>
                      <a:endParaRPr lang="sv-SE" sz="1800" kern="120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Respektera att alla är olika – alla är välkomna!</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Viktigt med positiv ton – respektfull</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Viktigt med föräldrars ansvar, dvs. delta på möten etc.</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Respektera egna laget, motståndare, domare,</a:t>
                      </a:r>
                      <a:r>
                        <a:rPr lang="sv-SE" sz="1200" kern="1200" baseline="0" dirty="0" smtClean="0">
                          <a:solidFill>
                            <a:schemeClr val="tx1"/>
                          </a:solidFill>
                          <a:latin typeface="Arial" pitchFamily="34" charset="0"/>
                          <a:ea typeface="+mn-ea"/>
                          <a:cs typeface="Arial" pitchFamily="34" charset="0"/>
                        </a:rPr>
                        <a:t> </a:t>
                      </a:r>
                      <a:r>
                        <a:rPr lang="sv-SE" sz="1200" kern="1200" dirty="0" smtClean="0">
                          <a:solidFill>
                            <a:schemeClr val="tx1"/>
                          </a:solidFill>
                          <a:latin typeface="Arial" pitchFamily="34" charset="0"/>
                          <a:ea typeface="+mn-ea"/>
                          <a:cs typeface="Arial" pitchFamily="34" charset="0"/>
                        </a:rPr>
                        <a:t>ledare och publik</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Tar ansvar för att sköta utrustning/material</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Ställa upp för ledarna</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Äldre spelare/lag tar ansvar gentemot de yngre</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Viktigt att föräldrar peppar och uppmuntrar sina barn</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Komma väl förberedda träningen</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Alla ledare måste ha samma värdegrund</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Vi ska föregå med gott exempel</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Vi lever som man lär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v-SE" sz="1100" dirty="0">
                          <a:latin typeface="Arial"/>
                          <a:ea typeface="Times New Roman"/>
                        </a:rPr>
                        <a:t>… </a:t>
                      </a:r>
                      <a:endParaRPr lang="sv-SE" sz="1200" dirty="0">
                        <a:latin typeface="Times New Roman"/>
                        <a:ea typeface="Times New Roman"/>
                      </a:endParaRPr>
                    </a:p>
                    <a:p>
                      <a:pPr>
                        <a:spcAft>
                          <a:spcPts val="0"/>
                        </a:spcAft>
                      </a:pPr>
                      <a:r>
                        <a:rPr lang="sv-SE" sz="1100" dirty="0">
                          <a:latin typeface="Arial"/>
                          <a:ea typeface="Times New Roman"/>
                        </a:rPr>
                        <a:t>…</a:t>
                      </a:r>
                      <a:endParaRPr lang="sv-SE"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962314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844062"/>
            <a:ext cx="8229600" cy="756138"/>
          </a:xfrm>
        </p:spPr>
        <p:txBody>
          <a:bodyPr/>
          <a:lstStyle/>
          <a:p>
            <a:pPr algn="l"/>
            <a:r>
              <a:rPr lang="sv-SE" sz="3200" dirty="0" smtClean="0"/>
              <a:t>Vad innebär detta för mig? - Exempel</a:t>
            </a:r>
            <a:endParaRPr lang="sv-SE" sz="3200" dirty="0"/>
          </a:p>
        </p:txBody>
      </p:sp>
      <p:graphicFrame>
        <p:nvGraphicFramePr>
          <p:cNvPr id="6" name="Tabell 5"/>
          <p:cNvGraphicFramePr>
            <a:graphicFrameLocks noGrp="1"/>
          </p:cNvGraphicFramePr>
          <p:nvPr>
            <p:extLst>
              <p:ext uri="{D42A27DB-BD31-4B8C-83A1-F6EECF244321}">
                <p14:modId xmlns:p14="http://schemas.microsoft.com/office/powerpoint/2010/main" val="1701615047"/>
              </p:ext>
            </p:extLst>
          </p:nvPr>
        </p:nvGraphicFramePr>
        <p:xfrm>
          <a:off x="592924" y="1600200"/>
          <a:ext cx="7706250" cy="3444240"/>
        </p:xfrm>
        <a:graphic>
          <a:graphicData uri="http://schemas.openxmlformats.org/drawingml/2006/table">
            <a:tbl>
              <a:tblPr/>
              <a:tblGrid>
                <a:gridCol w="1116606"/>
                <a:gridCol w="1898374"/>
                <a:gridCol w="3202471"/>
                <a:gridCol w="1488799"/>
              </a:tblGrid>
              <a:tr h="0">
                <a:tc>
                  <a:txBody>
                    <a:bodyPr/>
                    <a:lstStyle/>
                    <a:p>
                      <a:pPr>
                        <a:spcAft>
                          <a:spcPts val="0"/>
                        </a:spcAft>
                      </a:pPr>
                      <a:r>
                        <a:rPr lang="sv-SE" sz="1100" b="1" dirty="0">
                          <a:latin typeface="Arial"/>
                          <a:ea typeface="Times New Roman"/>
                        </a:rPr>
                        <a:t>Ledstjärna</a:t>
                      </a:r>
                      <a:endParaRPr lang="sv-SE"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v-SE" sz="1100" b="1" dirty="0">
                          <a:latin typeface="Arial"/>
                          <a:ea typeface="Times New Roman"/>
                        </a:rPr>
                        <a:t>Innebär för oss …</a:t>
                      </a:r>
                      <a:endParaRPr lang="sv-SE"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v-SE" sz="1100" b="1">
                          <a:latin typeface="Arial"/>
                          <a:ea typeface="Times New Roman"/>
                        </a:rPr>
                        <a:t>Vi visar detta genom att…</a:t>
                      </a:r>
                      <a:endParaRPr lang="sv-SE"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v-SE" sz="1100" b="1">
                          <a:latin typeface="Arial"/>
                          <a:ea typeface="Times New Roman"/>
                        </a:rPr>
                        <a:t>För mig som individ innebär detta att…</a:t>
                      </a:r>
                      <a:endParaRPr lang="sv-SE"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sv-SE" sz="1400" b="1" dirty="0" smtClean="0">
                          <a:latin typeface="Arial"/>
                          <a:ea typeface="Times New Roman"/>
                        </a:rPr>
                        <a:t>Utveckling</a:t>
                      </a:r>
                      <a:endParaRPr lang="sv-SE" sz="12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388" lvl="0" indent="-179388">
                        <a:buFont typeface="Arial" pitchFamily="34" charset="0"/>
                        <a:buChar char="•"/>
                      </a:pPr>
                      <a:r>
                        <a:rPr lang="sv-SE" sz="1200" kern="1200" dirty="0" smtClean="0">
                          <a:solidFill>
                            <a:schemeClr val="tx1"/>
                          </a:solidFill>
                          <a:latin typeface="Arial" pitchFamily="34" charset="0"/>
                          <a:ea typeface="+mn-ea"/>
                          <a:cs typeface="Arial" pitchFamily="34" charset="0"/>
                        </a:rPr>
                        <a:t>Ledarskap</a:t>
                      </a:r>
                    </a:p>
                    <a:p>
                      <a:pPr marL="179388" lvl="0" indent="-179388">
                        <a:buFont typeface="Arial" pitchFamily="34" charset="0"/>
                        <a:buChar char="•"/>
                      </a:pPr>
                      <a:r>
                        <a:rPr lang="sv-SE" sz="1200" kern="1200" dirty="0" smtClean="0">
                          <a:solidFill>
                            <a:schemeClr val="tx1"/>
                          </a:solidFill>
                          <a:latin typeface="Arial" pitchFamily="34" charset="0"/>
                          <a:ea typeface="+mn-ea"/>
                          <a:cs typeface="Arial" pitchFamily="34" charset="0"/>
                        </a:rPr>
                        <a:t>Idrottsutveckling</a:t>
                      </a:r>
                    </a:p>
                    <a:p>
                      <a:pPr marL="179388" lvl="0" indent="-179388">
                        <a:buFont typeface="Arial" pitchFamily="34" charset="0"/>
                        <a:buChar char="•"/>
                      </a:pPr>
                      <a:r>
                        <a:rPr lang="sv-SE" sz="1200" kern="1200" dirty="0" smtClean="0">
                          <a:solidFill>
                            <a:schemeClr val="tx1"/>
                          </a:solidFill>
                          <a:latin typeface="Arial" pitchFamily="34" charset="0"/>
                          <a:ea typeface="+mn-ea"/>
                          <a:cs typeface="Arial" pitchFamily="34" charset="0"/>
                        </a:rPr>
                        <a:t>Social utveckling</a:t>
                      </a:r>
                    </a:p>
                    <a:p>
                      <a:pPr marL="179388" lvl="0" indent="-179388">
                        <a:buFont typeface="Arial" pitchFamily="34" charset="0"/>
                        <a:buChar char="•"/>
                      </a:pPr>
                      <a:r>
                        <a:rPr lang="sv-SE" sz="1200" kern="1200" dirty="0" smtClean="0">
                          <a:solidFill>
                            <a:schemeClr val="tx1"/>
                          </a:solidFill>
                          <a:latin typeface="Arial" pitchFamily="34" charset="0"/>
                          <a:ea typeface="+mn-ea"/>
                          <a:cs typeface="Arial" pitchFamily="34" charset="0"/>
                        </a:rPr>
                        <a:t>Samverkar/samarbete</a:t>
                      </a:r>
                    </a:p>
                    <a:p>
                      <a:pPr marL="179388" lvl="0" indent="-179388">
                        <a:spcAft>
                          <a:spcPts val="0"/>
                        </a:spcAft>
                        <a:buSzPts val="1100"/>
                        <a:buFont typeface="Arial" pitchFamily="34" charset="0"/>
                        <a:buChar char="•"/>
                        <a:tabLst/>
                      </a:pPr>
                      <a:endParaRPr lang="sv-SE"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Vi söker aktivt samarbete med andra skärgårdsföreningar</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Vi erbjuder våra ledare och aktiva utbildning</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Vi lär ut värdet av en god hälsa och sambandet kost, hälsa och motion.</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Se varje person och låta alla utvecklas i sin egen takt och på den nivå man befinner sig</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Utveckla</a:t>
                      </a:r>
                      <a:r>
                        <a:rPr lang="sv-SE" sz="1200" kern="1200" baseline="0" dirty="0" smtClean="0">
                          <a:solidFill>
                            <a:schemeClr val="tx1"/>
                          </a:solidFill>
                          <a:latin typeface="Arial" pitchFamily="34" charset="0"/>
                          <a:ea typeface="+mn-ea"/>
                          <a:cs typeface="Arial" pitchFamily="34" charset="0"/>
                        </a:rPr>
                        <a:t> </a:t>
                      </a:r>
                      <a:r>
                        <a:rPr lang="sv-SE" sz="1200" kern="1200" dirty="0" smtClean="0">
                          <a:solidFill>
                            <a:schemeClr val="tx1"/>
                          </a:solidFill>
                          <a:latin typeface="Arial" pitchFamily="34" charset="0"/>
                          <a:ea typeface="+mn-ea"/>
                          <a:cs typeface="Arial" pitchFamily="34" charset="0"/>
                        </a:rPr>
                        <a:t>organisationen</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Motivera bra spelare genom att spela med äldre/yngre lag</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Betona vikten av både personlig och social utveckling</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Samarbete mellan lagen </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Reflektera över och summera ihop vad man lärt sig efter träning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v-SE" sz="1100" dirty="0">
                          <a:latin typeface="Arial"/>
                          <a:ea typeface="Times New Roman"/>
                        </a:rPr>
                        <a:t>… </a:t>
                      </a:r>
                      <a:endParaRPr lang="sv-SE" sz="1200" dirty="0">
                        <a:latin typeface="Times New Roman"/>
                        <a:ea typeface="Times New Roman"/>
                      </a:endParaRPr>
                    </a:p>
                    <a:p>
                      <a:pPr>
                        <a:spcAft>
                          <a:spcPts val="0"/>
                        </a:spcAft>
                      </a:pPr>
                      <a:r>
                        <a:rPr lang="sv-SE" sz="1100" dirty="0">
                          <a:latin typeface="Arial"/>
                          <a:ea typeface="Times New Roman"/>
                        </a:rPr>
                        <a:t>…</a:t>
                      </a:r>
                      <a:endParaRPr lang="sv-SE"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8138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844062"/>
            <a:ext cx="8229600" cy="756138"/>
          </a:xfrm>
        </p:spPr>
        <p:txBody>
          <a:bodyPr/>
          <a:lstStyle/>
          <a:p>
            <a:pPr algn="l"/>
            <a:r>
              <a:rPr lang="sv-SE" sz="3200" dirty="0" smtClean="0"/>
              <a:t>Vad innebär detta för mig? - Exempel</a:t>
            </a:r>
            <a:endParaRPr lang="sv-SE" sz="3200" dirty="0"/>
          </a:p>
        </p:txBody>
      </p:sp>
      <p:graphicFrame>
        <p:nvGraphicFramePr>
          <p:cNvPr id="6" name="Tabell 5"/>
          <p:cNvGraphicFramePr>
            <a:graphicFrameLocks noGrp="1"/>
          </p:cNvGraphicFramePr>
          <p:nvPr>
            <p:extLst>
              <p:ext uri="{D42A27DB-BD31-4B8C-83A1-F6EECF244321}">
                <p14:modId xmlns:p14="http://schemas.microsoft.com/office/powerpoint/2010/main" val="686101678"/>
              </p:ext>
            </p:extLst>
          </p:nvPr>
        </p:nvGraphicFramePr>
        <p:xfrm>
          <a:off x="592924" y="1600200"/>
          <a:ext cx="7706250" cy="2164080"/>
        </p:xfrm>
        <a:graphic>
          <a:graphicData uri="http://schemas.openxmlformats.org/drawingml/2006/table">
            <a:tbl>
              <a:tblPr/>
              <a:tblGrid>
                <a:gridCol w="1116606"/>
                <a:gridCol w="1898374"/>
                <a:gridCol w="3011557"/>
                <a:gridCol w="1679713"/>
              </a:tblGrid>
              <a:tr h="0">
                <a:tc>
                  <a:txBody>
                    <a:bodyPr/>
                    <a:lstStyle/>
                    <a:p>
                      <a:pPr>
                        <a:spcAft>
                          <a:spcPts val="0"/>
                        </a:spcAft>
                      </a:pPr>
                      <a:r>
                        <a:rPr lang="sv-SE" sz="1100" b="1" dirty="0">
                          <a:latin typeface="Arial"/>
                          <a:ea typeface="Times New Roman"/>
                        </a:rPr>
                        <a:t>Ledstjärna</a:t>
                      </a:r>
                      <a:endParaRPr lang="sv-SE"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v-SE" sz="1100" b="1" dirty="0">
                          <a:latin typeface="Arial"/>
                          <a:ea typeface="Times New Roman"/>
                        </a:rPr>
                        <a:t>Innebär för oss …</a:t>
                      </a:r>
                      <a:endParaRPr lang="sv-SE"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v-SE" sz="1100" b="1">
                          <a:latin typeface="Arial"/>
                          <a:ea typeface="Times New Roman"/>
                        </a:rPr>
                        <a:t>Vi visar detta genom att…</a:t>
                      </a:r>
                      <a:endParaRPr lang="sv-SE"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v-SE" sz="1100" b="1">
                          <a:latin typeface="Arial"/>
                          <a:ea typeface="Times New Roman"/>
                        </a:rPr>
                        <a:t>För mig som individ innebär detta att…</a:t>
                      </a:r>
                      <a:endParaRPr lang="sv-SE"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sv-SE" sz="1400" b="1" dirty="0" smtClean="0">
                          <a:latin typeface="Arial"/>
                          <a:ea typeface="Times New Roman"/>
                        </a:rPr>
                        <a:t>Utveckling</a:t>
                      </a:r>
                      <a:endParaRPr lang="sv-SE" sz="12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388" lvl="0" indent="-179388">
                        <a:buFont typeface="Arial" pitchFamily="34" charset="0"/>
                        <a:buChar char="•"/>
                      </a:pPr>
                      <a:r>
                        <a:rPr lang="sv-SE" sz="1200" kern="1200" dirty="0" smtClean="0">
                          <a:solidFill>
                            <a:schemeClr val="tx1"/>
                          </a:solidFill>
                          <a:latin typeface="Arial" pitchFamily="34" charset="0"/>
                          <a:ea typeface="+mn-ea"/>
                          <a:cs typeface="Arial" pitchFamily="34" charset="0"/>
                        </a:rPr>
                        <a:t>Ledarskap</a:t>
                      </a:r>
                    </a:p>
                    <a:p>
                      <a:pPr marL="179388" lvl="0" indent="-179388">
                        <a:buFont typeface="Arial" pitchFamily="34" charset="0"/>
                        <a:buChar char="•"/>
                      </a:pPr>
                      <a:r>
                        <a:rPr lang="sv-SE" sz="1200" kern="1200" dirty="0" smtClean="0">
                          <a:solidFill>
                            <a:schemeClr val="tx1"/>
                          </a:solidFill>
                          <a:latin typeface="Arial" pitchFamily="34" charset="0"/>
                          <a:ea typeface="+mn-ea"/>
                          <a:cs typeface="Arial" pitchFamily="34" charset="0"/>
                        </a:rPr>
                        <a:t>Idrottsutveckling</a:t>
                      </a:r>
                    </a:p>
                    <a:p>
                      <a:pPr marL="179388" lvl="0" indent="-179388">
                        <a:buFont typeface="Arial" pitchFamily="34" charset="0"/>
                        <a:buChar char="•"/>
                      </a:pPr>
                      <a:r>
                        <a:rPr lang="sv-SE" sz="1200" kern="1200" dirty="0" smtClean="0">
                          <a:solidFill>
                            <a:schemeClr val="tx1"/>
                          </a:solidFill>
                          <a:latin typeface="Arial" pitchFamily="34" charset="0"/>
                          <a:ea typeface="+mn-ea"/>
                          <a:cs typeface="Arial" pitchFamily="34" charset="0"/>
                        </a:rPr>
                        <a:t>Social utveckling</a:t>
                      </a:r>
                    </a:p>
                    <a:p>
                      <a:pPr marL="179388" lvl="0" indent="-179388">
                        <a:buFont typeface="Arial" pitchFamily="34" charset="0"/>
                        <a:buChar char="•"/>
                      </a:pPr>
                      <a:r>
                        <a:rPr lang="sv-SE" sz="1200" kern="1200" dirty="0" smtClean="0">
                          <a:solidFill>
                            <a:schemeClr val="tx1"/>
                          </a:solidFill>
                          <a:latin typeface="Arial" pitchFamily="34" charset="0"/>
                          <a:ea typeface="+mn-ea"/>
                          <a:cs typeface="Arial" pitchFamily="34" charset="0"/>
                        </a:rPr>
                        <a:t>Samverkar/samarbete</a:t>
                      </a:r>
                    </a:p>
                    <a:p>
                      <a:pPr marL="179388" lvl="0" indent="-179388">
                        <a:spcAft>
                          <a:spcPts val="0"/>
                        </a:spcAft>
                        <a:buSzPts val="1100"/>
                        <a:buFont typeface="Arial" pitchFamily="34" charset="0"/>
                        <a:buChar char="•"/>
                        <a:tabLst/>
                      </a:pPr>
                      <a:endParaRPr lang="sv-SE"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Låta barnen stärkas i sin sociala roll</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Låta barnen komma till tals</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Vara öppen för och identifiera nya sporter/aktiviteter</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Lyfta upp grupper som lyckats utveckla duktiga spelare – vad/hur gjorde de? Även lag som misslyckats behålla sina spelare – reflektera över vad hände?</a:t>
                      </a:r>
                    </a:p>
                    <a:p>
                      <a:pPr marL="179388" indent="-179388">
                        <a:buFont typeface="Arial" pitchFamily="34" charset="0"/>
                        <a:buChar char="•"/>
                      </a:pPr>
                      <a:r>
                        <a:rPr lang="sv-SE" sz="1200" kern="1200" dirty="0" smtClean="0">
                          <a:solidFill>
                            <a:schemeClr val="tx1"/>
                          </a:solidFill>
                          <a:latin typeface="Arial" pitchFamily="34" charset="0"/>
                          <a:ea typeface="+mn-ea"/>
                          <a:cs typeface="Arial" pitchFamily="34" charset="0"/>
                        </a:rPr>
                        <a:t>Samarbete mellan lagen samt andra föreningar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v-SE" sz="1100" dirty="0">
                          <a:latin typeface="Arial"/>
                          <a:ea typeface="Times New Roman"/>
                        </a:rPr>
                        <a:t>… </a:t>
                      </a:r>
                      <a:endParaRPr lang="sv-SE" sz="1200" dirty="0">
                        <a:latin typeface="Times New Roman"/>
                        <a:ea typeface="Times New Roman"/>
                      </a:endParaRPr>
                    </a:p>
                    <a:p>
                      <a:pPr>
                        <a:spcAft>
                          <a:spcPts val="0"/>
                        </a:spcAft>
                      </a:pPr>
                      <a:r>
                        <a:rPr lang="sv-SE" sz="1100" dirty="0">
                          <a:latin typeface="Arial"/>
                          <a:ea typeface="Times New Roman"/>
                        </a:rPr>
                        <a:t>…</a:t>
                      </a:r>
                      <a:endParaRPr lang="sv-SE"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60658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844062"/>
            <a:ext cx="8229600" cy="756138"/>
          </a:xfrm>
        </p:spPr>
        <p:txBody>
          <a:bodyPr/>
          <a:lstStyle/>
          <a:p>
            <a:pPr algn="l"/>
            <a:r>
              <a:rPr lang="sv-SE" b="1" dirty="0" smtClean="0"/>
              <a:t>Verksamhetsidé</a:t>
            </a:r>
            <a:endParaRPr lang="sv-SE" b="1" dirty="0"/>
          </a:p>
        </p:txBody>
      </p:sp>
      <p:sp>
        <p:nvSpPr>
          <p:cNvPr id="3" name="Platshållare för innehåll 2"/>
          <p:cNvSpPr>
            <a:spLocks noGrp="1"/>
          </p:cNvSpPr>
          <p:nvPr>
            <p:ph idx="1"/>
          </p:nvPr>
        </p:nvSpPr>
        <p:spPr/>
        <p:txBody>
          <a:bodyPr/>
          <a:lstStyle/>
          <a:p>
            <a:pPr marL="0" indent="0">
              <a:buNone/>
            </a:pPr>
            <a:r>
              <a:rPr lang="sv-SE" sz="2400" smtClean="0"/>
              <a:t>Vi </a:t>
            </a:r>
            <a:r>
              <a:rPr lang="sv-SE" sz="2400" dirty="0" smtClean="0"/>
              <a:t>ska bedriva verksamhet inom fotboll, innebandy, cykel, gymnastik och skidor så att alla ges möjlighet till en aktiv fritid där man kan ha roligt och utvecklas såväl idrottsligt som </a:t>
            </a:r>
            <a:r>
              <a:rPr lang="sv-SE" sz="2400" smtClean="0"/>
              <a:t>socialt.</a:t>
            </a:r>
            <a:endParaRPr lang="sv-SE" sz="2400" dirty="0" smtClean="0"/>
          </a:p>
          <a:p>
            <a:pPr>
              <a:buNone/>
            </a:pPr>
            <a:endParaRPr lang="sv-SE" dirty="0" smtClean="0"/>
          </a:p>
          <a:p>
            <a:endParaRPr lang="sv-SE" dirty="0"/>
          </a:p>
        </p:txBody>
      </p:sp>
    </p:spTree>
    <p:extLst>
      <p:ext uri="{BB962C8B-B14F-4D97-AF65-F5344CB8AC3E}">
        <p14:creationId xmlns:p14="http://schemas.microsoft.com/office/powerpoint/2010/main" val="3486774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844062"/>
            <a:ext cx="8229600" cy="756138"/>
          </a:xfrm>
        </p:spPr>
        <p:txBody>
          <a:bodyPr/>
          <a:lstStyle/>
          <a:p>
            <a:pPr algn="l"/>
            <a:r>
              <a:rPr lang="sv-SE" b="1" dirty="0" smtClean="0"/>
              <a:t>Värdegrund – Våra ledstjärnor</a:t>
            </a:r>
            <a:endParaRPr lang="sv-SE" b="1" dirty="0"/>
          </a:p>
        </p:txBody>
      </p:sp>
      <p:sp>
        <p:nvSpPr>
          <p:cNvPr id="3" name="Platshållare för innehåll 2"/>
          <p:cNvSpPr>
            <a:spLocks noGrp="1"/>
          </p:cNvSpPr>
          <p:nvPr>
            <p:ph idx="1"/>
          </p:nvPr>
        </p:nvSpPr>
        <p:spPr/>
        <p:txBody>
          <a:bodyPr/>
          <a:lstStyle/>
          <a:p>
            <a:r>
              <a:rPr lang="sv-SE" dirty="0" smtClean="0"/>
              <a:t>Glädje</a:t>
            </a:r>
          </a:p>
          <a:p>
            <a:r>
              <a:rPr lang="sv-SE" dirty="0" smtClean="0"/>
              <a:t>Gemenskap</a:t>
            </a:r>
          </a:p>
          <a:p>
            <a:r>
              <a:rPr lang="sv-SE" dirty="0" smtClean="0"/>
              <a:t>Respekt/Ansvar</a:t>
            </a:r>
          </a:p>
          <a:p>
            <a:r>
              <a:rPr lang="sv-SE" dirty="0" smtClean="0"/>
              <a:t>Utveckling</a:t>
            </a:r>
            <a:endParaRPr lang="sv-S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844062"/>
            <a:ext cx="8229600" cy="756138"/>
          </a:xfrm>
        </p:spPr>
        <p:txBody>
          <a:bodyPr/>
          <a:lstStyle/>
          <a:p>
            <a:pPr algn="l"/>
            <a:r>
              <a:rPr lang="sv-SE" b="1" dirty="0" smtClean="0"/>
              <a:t>Värdegrund OIK</a:t>
            </a:r>
            <a:endParaRPr lang="sv-SE" b="1" dirty="0"/>
          </a:p>
        </p:txBody>
      </p:sp>
      <p:sp>
        <p:nvSpPr>
          <p:cNvPr id="3" name="Platshållare för innehåll 2"/>
          <p:cNvSpPr>
            <a:spLocks noGrp="1"/>
          </p:cNvSpPr>
          <p:nvPr>
            <p:ph idx="1"/>
          </p:nvPr>
        </p:nvSpPr>
        <p:spPr/>
        <p:txBody>
          <a:bodyPr/>
          <a:lstStyle/>
          <a:p>
            <a:pPr marL="0" lvl="1" indent="0">
              <a:buNone/>
            </a:pPr>
            <a:r>
              <a:rPr lang="sv-SE" sz="1400" b="1" dirty="0" smtClean="0"/>
              <a:t>Glädje</a:t>
            </a:r>
          </a:p>
          <a:p>
            <a:pPr marL="0" lvl="1" indent="0">
              <a:buNone/>
            </a:pPr>
            <a:r>
              <a:rPr lang="sv-SE" sz="1200" dirty="0" smtClean="0"/>
              <a:t>Vår föreningskänsla skall präglas av glädje och stolthet av att vara tillsammans och utvecklas i föreningen, i  laget och/eller de aktiviteter som föreningen bedriver. </a:t>
            </a:r>
          </a:p>
          <a:p>
            <a:pPr marL="0" lvl="1" indent="0">
              <a:buNone/>
            </a:pPr>
            <a:r>
              <a:rPr lang="sv-SE" sz="1400" b="1" dirty="0" smtClean="0"/>
              <a:t>Gemenskap</a:t>
            </a:r>
          </a:p>
          <a:p>
            <a:pPr marL="0" lvl="1" indent="0">
              <a:buNone/>
            </a:pPr>
            <a:r>
              <a:rPr lang="sv-SE" sz="1200" dirty="0" smtClean="0"/>
              <a:t>OIK välkomnar alla att delta efter sina egna förutsättningar. Det ideella engagemanget är den viktigaste kraften i föreningen. Det gäller dels föreningens ledare och funktionärer, men också föräldrar och aktiva som hjälper till att driva verksamheten framåt. Om vi alla hjälps åt kan vi åstadkomma mycket. För oss inom OIK är alla stjärnor och alla är lika viktiga.</a:t>
            </a:r>
          </a:p>
          <a:p>
            <a:pPr marL="0" lvl="1" indent="0">
              <a:buNone/>
            </a:pPr>
            <a:r>
              <a:rPr lang="sv-SE" sz="1400" b="1" dirty="0" smtClean="0"/>
              <a:t>Respekt/Ansvar</a:t>
            </a:r>
          </a:p>
          <a:p>
            <a:pPr marL="0" lvl="1" indent="0">
              <a:buNone/>
            </a:pPr>
            <a:r>
              <a:rPr lang="sv-SE" sz="1200" dirty="0" smtClean="0"/>
              <a:t>Respekt, öppenhet och kamratskap grunden för vårt agerande. Vi står för ett  rent spel,  sportsligt och korrekt uppträdande både på och utanför arenan. </a:t>
            </a:r>
          </a:p>
          <a:p>
            <a:pPr marL="0" lvl="1" indent="0">
              <a:buNone/>
            </a:pPr>
            <a:r>
              <a:rPr lang="sv-SE" sz="1200" dirty="0" smtClean="0"/>
              <a:t>Vi uppträder som goda föredömen och ambassadörer när vi representerar vår förening. Ledare och tränare ska förmedla en positiv människosyn och vara goda förebilder och representanter för föreningen.  Vi vårdar anläggningar och utrustning så att dessa kan hållas välskötta och fungerande.</a:t>
            </a:r>
          </a:p>
          <a:p>
            <a:pPr marL="0" indent="0">
              <a:buNone/>
            </a:pPr>
            <a:r>
              <a:rPr lang="sv-SE" sz="1400" b="1" dirty="0" smtClean="0"/>
              <a:t>Utveckling</a:t>
            </a:r>
          </a:p>
          <a:p>
            <a:pPr marL="0" indent="0">
              <a:buNone/>
            </a:pPr>
            <a:r>
              <a:rPr lang="sv-SE" sz="1200" dirty="0" smtClean="0"/>
              <a:t>Vi vill stimulera och erbjuda ledare och aktiva möjlighet till såväl idrottslig som social utveckling. Genom att utbilda våra ledare till ett bra ledarskap vill vi bidra till en god idrottsfostran hos våra utövare, ledare, föräldrar och aktiva. </a:t>
            </a:r>
          </a:p>
          <a:p>
            <a:pPr marL="0" indent="0">
              <a:buNone/>
            </a:pPr>
            <a:r>
              <a:rPr lang="sv-SE" sz="1200" dirty="0" smtClean="0"/>
              <a:t>Vi vill också verka för ett gott samarbete och gemensam utveckling med andra föreningar, skolan och övriga </a:t>
            </a:r>
          </a:p>
          <a:p>
            <a:pPr marL="0" indent="0">
              <a:buNone/>
            </a:pPr>
            <a:r>
              <a:rPr lang="sv-SE" sz="1200" dirty="0" smtClean="0"/>
              <a:t>organisationer i skärgården.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l"/>
            <a:r>
              <a:rPr lang="sv-SE" b="1" dirty="0" smtClean="0"/>
              <a:t>Mål</a:t>
            </a:r>
            <a:endParaRPr lang="sv-SE" b="1" dirty="0"/>
          </a:p>
        </p:txBody>
      </p:sp>
      <p:sp>
        <p:nvSpPr>
          <p:cNvPr id="3" name="Platshållare för innehåll 2"/>
          <p:cNvSpPr>
            <a:spLocks noGrp="1"/>
          </p:cNvSpPr>
          <p:nvPr>
            <p:ph idx="1"/>
          </p:nvPr>
        </p:nvSpPr>
        <p:spPr/>
        <p:txBody>
          <a:bodyPr/>
          <a:lstStyle/>
          <a:p>
            <a:r>
              <a:rPr lang="sv-SE" sz="2000" dirty="0" smtClean="0"/>
              <a:t>Vi skall erbjuda verksamhet som vänder sig till alla, oavsett kön eller ålder</a:t>
            </a:r>
          </a:p>
          <a:p>
            <a:r>
              <a:rPr lang="sv-SE" sz="2000" dirty="0" smtClean="0"/>
              <a:t>Alla ska uppleva gemenskap och glädje</a:t>
            </a:r>
          </a:p>
          <a:p>
            <a:r>
              <a:rPr lang="sv-SE" sz="2000" dirty="0" smtClean="0"/>
              <a:t>Vi </a:t>
            </a:r>
            <a:r>
              <a:rPr lang="sv-SE" sz="2000" dirty="0"/>
              <a:t>skall leva och agera i enlighet med våra värderingar.</a:t>
            </a:r>
          </a:p>
          <a:p>
            <a:endParaRPr lang="sv-SE" sz="2000" dirty="0" smtClean="0"/>
          </a:p>
          <a:p>
            <a:endParaRPr lang="sv-SE" sz="2000" dirty="0" smtClean="0"/>
          </a:p>
          <a:p>
            <a:endParaRPr lang="sv-SE" sz="2000" dirty="0" smtClean="0"/>
          </a:p>
          <a:p>
            <a:endParaRPr lang="sv-SE" sz="2000" dirty="0" smtClean="0"/>
          </a:p>
          <a:p>
            <a:endParaRPr lang="sv-SE" sz="2000" dirty="0" smtClean="0"/>
          </a:p>
          <a:p>
            <a:endParaRPr lang="sv-SE" sz="2000" dirty="0" smtClean="0"/>
          </a:p>
          <a:p>
            <a:endParaRPr lang="sv-SE" sz="2000" dirty="0" smtClean="0"/>
          </a:p>
          <a:p>
            <a:endParaRPr lang="sv-SE" sz="2000" dirty="0"/>
          </a:p>
        </p:txBody>
      </p:sp>
    </p:spTree>
    <p:extLst>
      <p:ext uri="{BB962C8B-B14F-4D97-AF65-F5344CB8AC3E}">
        <p14:creationId xmlns:p14="http://schemas.microsoft.com/office/powerpoint/2010/main" val="23353373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844062"/>
            <a:ext cx="8229600" cy="756138"/>
          </a:xfrm>
        </p:spPr>
        <p:txBody>
          <a:bodyPr/>
          <a:lstStyle/>
          <a:p>
            <a:pPr algn="l"/>
            <a:r>
              <a:rPr lang="sv-SE" dirty="0" smtClean="0"/>
              <a:t>Nästa steg?</a:t>
            </a:r>
            <a:endParaRPr lang="sv-SE" dirty="0"/>
          </a:p>
        </p:txBody>
      </p:sp>
      <p:sp>
        <p:nvSpPr>
          <p:cNvPr id="3" name="Platshållare för innehåll 2"/>
          <p:cNvSpPr>
            <a:spLocks noGrp="1"/>
          </p:cNvSpPr>
          <p:nvPr>
            <p:ph idx="1"/>
          </p:nvPr>
        </p:nvSpPr>
        <p:spPr/>
        <p:txBody>
          <a:bodyPr/>
          <a:lstStyle/>
          <a:p>
            <a:pPr marL="357188" indent="-357188">
              <a:buNone/>
            </a:pPr>
            <a:r>
              <a:rPr lang="sv-SE" sz="2000" dirty="0" smtClean="0"/>
              <a:t>Vad innebär detta för mig/oss? </a:t>
            </a:r>
          </a:p>
          <a:p>
            <a:pPr marL="357188" indent="-357188">
              <a:buNone/>
            </a:pPr>
            <a:endParaRPr lang="sv-SE" sz="2000" dirty="0" smtClean="0"/>
          </a:p>
          <a:p>
            <a:pPr marL="357188" indent="-357188"/>
            <a:r>
              <a:rPr lang="sv-SE" sz="2000" dirty="0" smtClean="0"/>
              <a:t>Som styrelseledamot</a:t>
            </a:r>
          </a:p>
          <a:p>
            <a:pPr marL="357188" indent="-357188"/>
            <a:r>
              <a:rPr lang="sv-SE" sz="2000" dirty="0" smtClean="0"/>
              <a:t>Som ledare</a:t>
            </a:r>
          </a:p>
          <a:p>
            <a:pPr marL="357188" indent="-357188"/>
            <a:r>
              <a:rPr lang="sv-SE" sz="2000" dirty="0" smtClean="0"/>
              <a:t>Som lag</a:t>
            </a:r>
          </a:p>
          <a:p>
            <a:pPr marL="357188" indent="-357188"/>
            <a:r>
              <a:rPr lang="sv-SE" sz="2000" dirty="0" smtClean="0"/>
              <a:t>Som funktionär</a:t>
            </a:r>
          </a:p>
          <a:p>
            <a:pPr marL="357188" indent="-357188"/>
            <a:r>
              <a:rPr lang="sv-SE" sz="2000" dirty="0" smtClean="0"/>
              <a:t>Som domare</a:t>
            </a:r>
          </a:p>
          <a:p>
            <a:pPr marL="357188" indent="-357188"/>
            <a:r>
              <a:rPr lang="sv-SE" sz="2000" dirty="0" smtClean="0"/>
              <a:t>Som aktiv</a:t>
            </a:r>
          </a:p>
          <a:p>
            <a:pPr marL="357188" indent="-357188"/>
            <a:r>
              <a:rPr lang="sv-SE" sz="2000" dirty="0" smtClean="0"/>
              <a:t>Som supporter</a:t>
            </a:r>
          </a:p>
          <a:p>
            <a:pPr marL="357188" indent="-357188"/>
            <a:r>
              <a:rPr lang="sv-SE" sz="2000" dirty="0" smtClean="0"/>
              <a:t>Som förälder</a:t>
            </a:r>
          </a:p>
          <a:p>
            <a:pPr marL="357188" indent="-357188"/>
            <a:r>
              <a:rPr lang="sv-SE" sz="2000" dirty="0" smtClean="0"/>
              <a:t>M </a:t>
            </a:r>
            <a:r>
              <a:rPr lang="sv-SE" sz="2000" dirty="0" err="1" smtClean="0"/>
              <a:t>fl</a:t>
            </a:r>
            <a:endParaRPr lang="sv-SE" sz="2000" dirty="0" smtClean="0"/>
          </a:p>
        </p:txBody>
      </p:sp>
    </p:spTree>
    <p:extLst>
      <p:ext uri="{BB962C8B-B14F-4D97-AF65-F5344CB8AC3E}">
        <p14:creationId xmlns:p14="http://schemas.microsoft.com/office/powerpoint/2010/main" val="3536651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l"/>
            <a:r>
              <a:rPr lang="sv-SE" b="1" dirty="0" smtClean="0"/>
              <a:t>Hur går vi vidare?</a:t>
            </a:r>
            <a:endParaRPr lang="sv-SE" b="1" dirty="0"/>
          </a:p>
        </p:txBody>
      </p:sp>
      <p:sp>
        <p:nvSpPr>
          <p:cNvPr id="3" name="Platshållare för innehåll 2"/>
          <p:cNvSpPr>
            <a:spLocks noGrp="1"/>
          </p:cNvSpPr>
          <p:nvPr>
            <p:ph idx="1"/>
          </p:nvPr>
        </p:nvSpPr>
        <p:spPr/>
        <p:txBody>
          <a:bodyPr/>
          <a:lstStyle/>
          <a:p>
            <a:r>
              <a:rPr lang="sv-SE" sz="2000" dirty="0" smtClean="0"/>
              <a:t>Information, kommunikation, diskussion och dialog</a:t>
            </a:r>
          </a:p>
          <a:p>
            <a:pPr marL="0" indent="0">
              <a:buNone/>
              <a:tabLst>
                <a:tab pos="360363" algn="l"/>
              </a:tabLst>
            </a:pPr>
            <a:r>
              <a:rPr lang="sv-SE" sz="2000" dirty="0" smtClean="0"/>
              <a:t>	- Ledarträffar</a:t>
            </a:r>
          </a:p>
          <a:p>
            <a:pPr marL="0" indent="0">
              <a:buNone/>
              <a:tabLst>
                <a:tab pos="360363" algn="l"/>
              </a:tabLst>
            </a:pPr>
            <a:r>
              <a:rPr lang="sv-SE" sz="2000" dirty="0" smtClean="0"/>
              <a:t>	- Lagträffar</a:t>
            </a:r>
          </a:p>
          <a:p>
            <a:pPr marL="0" indent="0">
              <a:buNone/>
              <a:tabLst>
                <a:tab pos="360363" algn="l"/>
              </a:tabLst>
            </a:pPr>
            <a:r>
              <a:rPr lang="sv-SE" sz="2000" dirty="0"/>
              <a:t>	</a:t>
            </a:r>
            <a:r>
              <a:rPr lang="sv-SE" sz="2000" dirty="0" smtClean="0"/>
              <a:t>- Föräldramöten</a:t>
            </a:r>
          </a:p>
          <a:p>
            <a:pPr marL="0" indent="0">
              <a:buNone/>
              <a:tabLst>
                <a:tab pos="360363" algn="l"/>
              </a:tabLst>
            </a:pPr>
            <a:r>
              <a:rPr lang="sv-SE" sz="2000" dirty="0"/>
              <a:t>	</a:t>
            </a:r>
            <a:r>
              <a:rPr lang="sv-SE" sz="2000" dirty="0" smtClean="0"/>
              <a:t>  m </a:t>
            </a:r>
            <a:r>
              <a:rPr lang="sv-SE" sz="2000" dirty="0" err="1" smtClean="0"/>
              <a:t>m</a:t>
            </a:r>
            <a:endParaRPr lang="sv-SE" sz="2000" dirty="0" smtClean="0"/>
          </a:p>
          <a:p>
            <a:pPr marL="0" indent="0">
              <a:buNone/>
              <a:tabLst>
                <a:tab pos="360363" algn="l"/>
              </a:tabLst>
            </a:pPr>
            <a:r>
              <a:rPr lang="sv-SE" sz="2000" dirty="0"/>
              <a:t>	</a:t>
            </a:r>
            <a:endParaRPr lang="sv-SE" sz="2000" dirty="0" smtClean="0"/>
          </a:p>
          <a:p>
            <a:r>
              <a:rPr lang="sv-SE" sz="2000" dirty="0" smtClean="0"/>
              <a:t>Skapa handlingsplaner/aktiviteter inom lagen</a:t>
            </a:r>
          </a:p>
          <a:p>
            <a:endParaRPr lang="sv-SE" sz="2000" dirty="0"/>
          </a:p>
          <a:p>
            <a:r>
              <a:rPr lang="sv-SE" sz="2000" dirty="0" smtClean="0"/>
              <a:t>Att jobba med värdegrunden skall vara </a:t>
            </a:r>
            <a:r>
              <a:rPr lang="sv-SE" sz="2000" dirty="0"/>
              <a:t>e</a:t>
            </a:r>
            <a:r>
              <a:rPr lang="sv-SE" sz="2000" dirty="0" smtClean="0"/>
              <a:t>n naturlig del av ledarskapet inom OIK- Ledarna är viktiga förebilder!</a:t>
            </a:r>
          </a:p>
          <a:p>
            <a:endParaRPr lang="sv-SE" sz="2000" dirty="0" smtClean="0"/>
          </a:p>
          <a:p>
            <a:endParaRPr lang="sv-SE" sz="2000" dirty="0"/>
          </a:p>
          <a:p>
            <a:endParaRPr lang="sv-SE" sz="2000" dirty="0" smtClean="0"/>
          </a:p>
          <a:p>
            <a:endParaRPr lang="sv-SE" sz="2000" dirty="0" smtClean="0"/>
          </a:p>
          <a:p>
            <a:endParaRPr lang="sv-SE" sz="2000" dirty="0" smtClean="0"/>
          </a:p>
          <a:p>
            <a:endParaRPr lang="sv-SE" sz="2000" dirty="0" smtClean="0"/>
          </a:p>
          <a:p>
            <a:endParaRPr lang="sv-SE" sz="2000" dirty="0" smtClean="0"/>
          </a:p>
          <a:p>
            <a:endParaRPr lang="sv-SE" sz="2000" dirty="0" smtClean="0"/>
          </a:p>
          <a:p>
            <a:endParaRPr lang="sv-SE" sz="2000" dirty="0" smtClean="0"/>
          </a:p>
          <a:p>
            <a:endParaRPr lang="sv-SE" sz="2000" dirty="0"/>
          </a:p>
        </p:txBody>
      </p:sp>
    </p:spTree>
    <p:extLst>
      <p:ext uri="{BB962C8B-B14F-4D97-AF65-F5344CB8AC3E}">
        <p14:creationId xmlns:p14="http://schemas.microsoft.com/office/powerpoint/2010/main" val="289747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697717"/>
            <a:ext cx="8229600" cy="902483"/>
          </a:xfrm>
        </p:spPr>
        <p:txBody>
          <a:bodyPr/>
          <a:lstStyle/>
          <a:p>
            <a:pPr algn="l"/>
            <a:r>
              <a:rPr lang="sv-SE" sz="3600" b="1" dirty="0"/>
              <a:t>Implementering av </a:t>
            </a:r>
            <a:r>
              <a:rPr lang="sv-SE" sz="3600" b="1" dirty="0" err="1"/>
              <a:t>OIK:s</a:t>
            </a:r>
            <a:r>
              <a:rPr lang="sv-SE" sz="3600" b="1" dirty="0"/>
              <a:t> </a:t>
            </a:r>
            <a:r>
              <a:rPr lang="sv-SE" sz="3600" b="1" dirty="0" smtClean="0"/>
              <a:t>värdegrund</a:t>
            </a:r>
            <a:endParaRPr lang="sv-SE" b="1" dirty="0"/>
          </a:p>
        </p:txBody>
      </p:sp>
      <p:sp>
        <p:nvSpPr>
          <p:cNvPr id="3" name="Platshållare för innehåll 2"/>
          <p:cNvSpPr>
            <a:spLocks noGrp="1"/>
          </p:cNvSpPr>
          <p:nvPr>
            <p:ph idx="1"/>
          </p:nvPr>
        </p:nvSpPr>
        <p:spPr/>
        <p:txBody>
          <a:bodyPr/>
          <a:lstStyle/>
          <a:p>
            <a:pPr marL="0" indent="0">
              <a:buNone/>
            </a:pPr>
            <a:r>
              <a:rPr lang="sv-SE" sz="1800" b="1" dirty="0" smtClean="0"/>
              <a:t>Uppföljning</a:t>
            </a:r>
            <a:endParaRPr lang="sv-SE" sz="1800" b="1" dirty="0"/>
          </a:p>
          <a:p>
            <a:r>
              <a:rPr lang="sv-SE" sz="1800" dirty="0" smtClean="0"/>
              <a:t>Uppföljning av handlingsplanen sker löpande och som en naturlig del av aktiviteterna inom laget.</a:t>
            </a:r>
          </a:p>
          <a:p>
            <a:r>
              <a:rPr lang="sv-SE" sz="1800" dirty="0" smtClean="0"/>
              <a:t>Uppföljningen på </a:t>
            </a:r>
            <a:r>
              <a:rPr lang="sv-SE" sz="1800" dirty="0"/>
              <a:t>ledarträffar samt att något eller några lag kommer på årsmötet och berättar </a:t>
            </a:r>
            <a:r>
              <a:rPr lang="sv-SE" sz="1800" dirty="0" smtClean="0"/>
              <a:t>och ger exempel på det </a:t>
            </a:r>
            <a:r>
              <a:rPr lang="sv-SE" sz="1800" dirty="0"/>
              <a:t>jobb som laget gjort i syfte att stärka </a:t>
            </a:r>
            <a:r>
              <a:rPr lang="sv-SE" sz="1800" dirty="0" err="1"/>
              <a:t>OIK:s</a:t>
            </a:r>
            <a:r>
              <a:rPr lang="sv-SE" sz="1800" dirty="0"/>
              <a:t> värdegrund under det gångna året.</a:t>
            </a:r>
          </a:p>
          <a:p>
            <a:endParaRPr lang="sv-SE" dirty="0"/>
          </a:p>
        </p:txBody>
      </p:sp>
    </p:spTree>
    <p:extLst>
      <p:ext uri="{BB962C8B-B14F-4D97-AF65-F5344CB8AC3E}">
        <p14:creationId xmlns:p14="http://schemas.microsoft.com/office/powerpoint/2010/main" val="27465227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844062"/>
            <a:ext cx="8229600" cy="756138"/>
          </a:xfrm>
        </p:spPr>
        <p:txBody>
          <a:bodyPr/>
          <a:lstStyle/>
          <a:p>
            <a:pPr marL="357188" indent="-357188" algn="l"/>
            <a:r>
              <a:rPr lang="sv-SE" sz="3200" dirty="0" smtClean="0"/>
              <a:t>Vad innebär detta för mig? - Exempel</a:t>
            </a:r>
          </a:p>
        </p:txBody>
      </p:sp>
      <p:graphicFrame>
        <p:nvGraphicFramePr>
          <p:cNvPr id="6" name="Tabell 5"/>
          <p:cNvGraphicFramePr>
            <a:graphicFrameLocks noGrp="1"/>
          </p:cNvGraphicFramePr>
          <p:nvPr>
            <p:extLst>
              <p:ext uri="{D42A27DB-BD31-4B8C-83A1-F6EECF244321}">
                <p14:modId xmlns:p14="http://schemas.microsoft.com/office/powerpoint/2010/main" val="1095221951"/>
              </p:ext>
            </p:extLst>
          </p:nvPr>
        </p:nvGraphicFramePr>
        <p:xfrm>
          <a:off x="592924" y="1600200"/>
          <a:ext cx="7706250" cy="3429000"/>
        </p:xfrm>
        <a:graphic>
          <a:graphicData uri="http://schemas.openxmlformats.org/drawingml/2006/table">
            <a:tbl>
              <a:tblPr/>
              <a:tblGrid>
                <a:gridCol w="1116606"/>
                <a:gridCol w="1700420"/>
                <a:gridCol w="3581400"/>
                <a:gridCol w="1307824"/>
              </a:tblGrid>
              <a:tr h="0">
                <a:tc>
                  <a:txBody>
                    <a:bodyPr/>
                    <a:lstStyle/>
                    <a:p>
                      <a:pPr>
                        <a:spcAft>
                          <a:spcPts val="0"/>
                        </a:spcAft>
                      </a:pPr>
                      <a:r>
                        <a:rPr lang="sv-SE" sz="1100" b="1" dirty="0">
                          <a:latin typeface="Arial"/>
                          <a:ea typeface="Times New Roman"/>
                        </a:rPr>
                        <a:t>Ledstjärna</a:t>
                      </a:r>
                      <a:endParaRPr lang="sv-SE"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v-SE" sz="1100" b="1">
                          <a:latin typeface="Arial"/>
                          <a:ea typeface="Times New Roman"/>
                        </a:rPr>
                        <a:t>Innebär för oss …</a:t>
                      </a:r>
                      <a:endParaRPr lang="sv-SE"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v-SE" sz="1100" b="1">
                          <a:latin typeface="Arial"/>
                          <a:ea typeface="Times New Roman"/>
                        </a:rPr>
                        <a:t>Vi visar detta genom att…</a:t>
                      </a:r>
                      <a:endParaRPr lang="sv-SE"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v-SE" sz="1100" b="1">
                          <a:latin typeface="Arial"/>
                          <a:ea typeface="Times New Roman"/>
                        </a:rPr>
                        <a:t>För mig som individ innebär detta att…</a:t>
                      </a:r>
                      <a:endParaRPr lang="sv-SE"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sv-SE" sz="1400" b="1" dirty="0">
                          <a:latin typeface="Arial"/>
                          <a:ea typeface="Times New Roman"/>
                        </a:rPr>
                        <a:t>Glädje</a:t>
                      </a:r>
                      <a:endParaRPr lang="sv-SE" sz="12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388" lvl="0" indent="-179388">
                        <a:spcAft>
                          <a:spcPts val="0"/>
                        </a:spcAft>
                        <a:buSzPts val="1100"/>
                        <a:buFont typeface="Arial" pitchFamily="34" charset="0"/>
                        <a:buChar char="•"/>
                        <a:tabLst/>
                      </a:pPr>
                      <a:r>
                        <a:rPr lang="sv-SE" sz="1200" dirty="0">
                          <a:latin typeface="Arial" pitchFamily="34" charset="0"/>
                          <a:ea typeface="Times New Roman"/>
                          <a:cs typeface="Arial" pitchFamily="34" charset="0"/>
                        </a:rPr>
                        <a:t>Föreningskänsla</a:t>
                      </a:r>
                    </a:p>
                    <a:p>
                      <a:pPr marL="179388" lvl="0" indent="-179388">
                        <a:spcAft>
                          <a:spcPts val="0"/>
                        </a:spcAft>
                        <a:buSzPts val="1100"/>
                        <a:buFont typeface="Arial" pitchFamily="34" charset="0"/>
                        <a:buChar char="•"/>
                        <a:tabLst/>
                      </a:pPr>
                      <a:r>
                        <a:rPr lang="sv-SE" sz="1200" dirty="0">
                          <a:latin typeface="Arial" pitchFamily="34" charset="0"/>
                          <a:ea typeface="Times New Roman"/>
                          <a:cs typeface="Arial" pitchFamily="34" charset="0"/>
                        </a:rPr>
                        <a:t>Lagkänsla</a:t>
                      </a:r>
                    </a:p>
                    <a:p>
                      <a:pPr marL="179388" lvl="0" indent="-179388">
                        <a:spcAft>
                          <a:spcPts val="0"/>
                        </a:spcAft>
                        <a:buSzPts val="1100"/>
                        <a:buFont typeface="Arial" pitchFamily="34" charset="0"/>
                        <a:buChar char="•"/>
                        <a:tabLst/>
                      </a:pPr>
                      <a:r>
                        <a:rPr lang="sv-SE" sz="1200" dirty="0">
                          <a:latin typeface="Arial" pitchFamily="34" charset="0"/>
                          <a:ea typeface="Times New Roman"/>
                          <a:cs typeface="Arial" pitchFamily="34" charset="0"/>
                        </a:rPr>
                        <a:t>Ideellt engagemang</a:t>
                      </a:r>
                    </a:p>
                    <a:p>
                      <a:pPr marL="179388" lvl="0" indent="-179388">
                        <a:spcAft>
                          <a:spcPts val="0"/>
                        </a:spcAft>
                        <a:buSzPts val="1100"/>
                        <a:buFont typeface="Arial" pitchFamily="34" charset="0"/>
                        <a:buChar char="•"/>
                        <a:tabLst/>
                      </a:pPr>
                      <a:r>
                        <a:rPr lang="sv-SE" sz="1200" dirty="0">
                          <a:latin typeface="Arial" pitchFamily="34" charset="0"/>
                          <a:ea typeface="Times New Roman"/>
                          <a:cs typeface="Arial" pitchFamily="34" charset="0"/>
                        </a:rPr>
                        <a:t>Ha </a:t>
                      </a:r>
                      <a:r>
                        <a:rPr lang="sv-SE" sz="1200" dirty="0" smtClean="0">
                          <a:latin typeface="Arial" pitchFamily="34" charset="0"/>
                          <a:ea typeface="Times New Roman"/>
                          <a:cs typeface="Arial" pitchFamily="34" charset="0"/>
                        </a:rPr>
                        <a:t>roligt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388" indent="-179388">
                        <a:spcAft>
                          <a:spcPts val="0"/>
                        </a:spcAft>
                        <a:buFont typeface="Arial" pitchFamily="34" charset="0"/>
                        <a:buChar char="•"/>
                      </a:pPr>
                      <a:r>
                        <a:rPr lang="sv-SE" sz="1200" dirty="0">
                          <a:latin typeface="Arial"/>
                          <a:ea typeface="Times New Roman"/>
                        </a:rPr>
                        <a:t>Vi försöker engagera så många som möjligt runt </a:t>
                      </a:r>
                      <a:r>
                        <a:rPr lang="sv-SE" sz="1200" dirty="0" smtClean="0">
                          <a:latin typeface="Arial"/>
                          <a:ea typeface="Times New Roman"/>
                        </a:rPr>
                        <a:t>lagen.</a:t>
                      </a:r>
                      <a:endParaRPr lang="sv-SE" sz="1200" dirty="0">
                        <a:latin typeface="Times New Roman"/>
                        <a:ea typeface="Times New Roman"/>
                      </a:endParaRPr>
                    </a:p>
                    <a:p>
                      <a:pPr marL="179388" indent="-179388">
                        <a:spcAft>
                          <a:spcPts val="0"/>
                        </a:spcAft>
                        <a:buFont typeface="Arial" pitchFamily="34" charset="0"/>
                        <a:buChar char="•"/>
                      </a:pPr>
                      <a:r>
                        <a:rPr lang="sv-SE" sz="1200" dirty="0">
                          <a:latin typeface="Arial"/>
                          <a:ea typeface="Times New Roman"/>
                        </a:rPr>
                        <a:t>Vi uppmuntrar </a:t>
                      </a:r>
                      <a:r>
                        <a:rPr lang="sv-SE" sz="1200" dirty="0" smtClean="0">
                          <a:latin typeface="Arial"/>
                          <a:ea typeface="Times New Roman"/>
                        </a:rPr>
                        <a:t>varandra.</a:t>
                      </a:r>
                      <a:endParaRPr lang="sv-SE" sz="1200" dirty="0">
                        <a:latin typeface="Times New Roman"/>
                        <a:ea typeface="Times New Roman"/>
                      </a:endParaRPr>
                    </a:p>
                    <a:p>
                      <a:pPr marL="179388" indent="-179388">
                        <a:spcAft>
                          <a:spcPts val="0"/>
                        </a:spcAft>
                        <a:buFont typeface="Arial" pitchFamily="34" charset="0"/>
                        <a:buChar char="•"/>
                      </a:pPr>
                      <a:r>
                        <a:rPr lang="sv-SE" sz="1200" dirty="0">
                          <a:latin typeface="Arial"/>
                          <a:ea typeface="Times New Roman"/>
                        </a:rPr>
                        <a:t>Alla kommer till </a:t>
                      </a:r>
                      <a:r>
                        <a:rPr lang="sv-SE" sz="1200" dirty="0" smtClean="0">
                          <a:latin typeface="Arial"/>
                          <a:ea typeface="Times New Roman"/>
                        </a:rPr>
                        <a:t>tals.</a:t>
                      </a:r>
                      <a:endParaRPr lang="sv-SE" sz="1200" dirty="0">
                        <a:latin typeface="Times New Roman"/>
                        <a:ea typeface="Times New Roman"/>
                      </a:endParaRPr>
                    </a:p>
                    <a:p>
                      <a:pPr marL="179388" indent="-179388">
                        <a:spcAft>
                          <a:spcPts val="0"/>
                        </a:spcAft>
                        <a:buFont typeface="Arial" pitchFamily="34" charset="0"/>
                        <a:buChar char="•"/>
                      </a:pPr>
                      <a:r>
                        <a:rPr lang="sv-SE" sz="1200" dirty="0">
                          <a:latin typeface="Arial"/>
                          <a:ea typeface="Times New Roman"/>
                        </a:rPr>
                        <a:t>Vi ordnar gemensamma </a:t>
                      </a:r>
                      <a:r>
                        <a:rPr lang="sv-SE" sz="1200" dirty="0" smtClean="0">
                          <a:latin typeface="Arial"/>
                          <a:ea typeface="Times New Roman"/>
                        </a:rPr>
                        <a:t>aktiviteter.</a:t>
                      </a:r>
                    </a:p>
                    <a:p>
                      <a:pPr marL="179388" indent="-179388">
                        <a:spcAft>
                          <a:spcPts val="0"/>
                        </a:spcAft>
                        <a:buFont typeface="Arial" pitchFamily="34" charset="0"/>
                        <a:buChar char="•"/>
                      </a:pPr>
                      <a:r>
                        <a:rPr lang="sv-SE" sz="1200" dirty="0" smtClean="0">
                          <a:latin typeface="Arial" pitchFamily="34" charset="0"/>
                          <a:ea typeface="Times New Roman"/>
                          <a:cs typeface="Arial" pitchFamily="34" charset="0"/>
                        </a:rPr>
                        <a:t>Vi jobbar i” stort och smått”, på lag - individnivå, lära sig att ta en förlust. Man måste jobba med att behålla glädjen.</a:t>
                      </a:r>
                    </a:p>
                    <a:p>
                      <a:pPr marL="179388" indent="-179388">
                        <a:spcAft>
                          <a:spcPts val="0"/>
                        </a:spcAft>
                        <a:buFont typeface="Arial" pitchFamily="34" charset="0"/>
                        <a:buChar char="•"/>
                      </a:pPr>
                      <a:r>
                        <a:rPr lang="sv-SE" sz="1200" dirty="0" smtClean="0">
                          <a:latin typeface="Arial" pitchFamily="34" charset="0"/>
                          <a:ea typeface="Times New Roman"/>
                          <a:cs typeface="Arial" pitchFamily="34" charset="0"/>
                        </a:rPr>
                        <a:t>Hitta känslan i att jag gör det för att jag vill. </a:t>
                      </a:r>
                    </a:p>
                    <a:p>
                      <a:pPr marL="179388" indent="-179388">
                        <a:spcAft>
                          <a:spcPts val="0"/>
                        </a:spcAft>
                        <a:buFont typeface="Arial" pitchFamily="34" charset="0"/>
                        <a:buChar char="•"/>
                      </a:pPr>
                      <a:r>
                        <a:rPr lang="sv-SE" sz="1200" dirty="0" smtClean="0">
                          <a:latin typeface="Arial" pitchFamily="34" charset="0"/>
                          <a:ea typeface="Times New Roman"/>
                          <a:cs typeface="Arial" pitchFamily="34" charset="0"/>
                        </a:rPr>
                        <a:t>Det är seriöst utan att det blir för allvarligt</a:t>
                      </a:r>
                    </a:p>
                    <a:p>
                      <a:pPr marL="179388" indent="-179388">
                        <a:spcAft>
                          <a:spcPts val="0"/>
                        </a:spcAft>
                        <a:buFont typeface="Arial" pitchFamily="34" charset="0"/>
                        <a:buChar char="•"/>
                      </a:pPr>
                      <a:r>
                        <a:rPr lang="sv-SE" sz="1200" dirty="0" smtClean="0">
                          <a:latin typeface="Arial" pitchFamily="34" charset="0"/>
                          <a:ea typeface="Times New Roman"/>
                          <a:cs typeface="Arial" pitchFamily="34" charset="0"/>
                        </a:rPr>
                        <a:t>Det ska vara kul för både ledare, utövare och föräldrar, ska vara roligt för ALLA!</a:t>
                      </a:r>
                    </a:p>
                    <a:p>
                      <a:pPr marL="179388" indent="-179388">
                        <a:spcAft>
                          <a:spcPts val="0"/>
                        </a:spcAft>
                        <a:buFont typeface="Arial" pitchFamily="34" charset="0"/>
                        <a:buChar char="•"/>
                      </a:pPr>
                      <a:r>
                        <a:rPr lang="sv-SE" sz="1200" dirty="0" smtClean="0">
                          <a:latin typeface="Arial" pitchFamily="34" charset="0"/>
                          <a:ea typeface="Times New Roman"/>
                          <a:cs typeface="Arial" pitchFamily="34" charset="0"/>
                        </a:rPr>
                        <a:t>Vi skapar lagglädje</a:t>
                      </a:r>
                    </a:p>
                    <a:p>
                      <a:pPr marL="179388" indent="-179388">
                        <a:spcAft>
                          <a:spcPts val="0"/>
                        </a:spcAft>
                        <a:buFont typeface="Arial" pitchFamily="34" charset="0"/>
                        <a:buChar char="•"/>
                      </a:pPr>
                      <a:r>
                        <a:rPr lang="sv-SE" sz="1200" dirty="0" smtClean="0">
                          <a:latin typeface="Arial" pitchFamily="34" charset="0"/>
                          <a:ea typeface="Times New Roman"/>
                          <a:cs typeface="Arial" pitchFamily="34" charset="0"/>
                        </a:rPr>
                        <a:t>Vi har glada barn</a:t>
                      </a:r>
                    </a:p>
                    <a:p>
                      <a:pPr marL="179388" indent="-179388">
                        <a:spcAft>
                          <a:spcPts val="0"/>
                        </a:spcAft>
                        <a:buFont typeface="Arial" pitchFamily="34" charset="0"/>
                        <a:buChar char="•"/>
                      </a:pPr>
                      <a:r>
                        <a:rPr lang="sv-SE" sz="1200" dirty="0" smtClean="0">
                          <a:latin typeface="Arial" pitchFamily="34" charset="0"/>
                          <a:ea typeface="Times New Roman"/>
                          <a:cs typeface="Arial" pitchFamily="34" charset="0"/>
                        </a:rPr>
                        <a:t>Det ska vara roligt att gå till träning och match</a:t>
                      </a:r>
                    </a:p>
                    <a:p>
                      <a:pPr marL="179388" indent="-179388">
                        <a:spcAft>
                          <a:spcPts val="0"/>
                        </a:spcAft>
                        <a:buFont typeface="Arial" pitchFamily="34" charset="0"/>
                        <a:buChar char="•"/>
                      </a:pPr>
                      <a:endParaRPr lang="sv-SE"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v-SE" sz="1100" dirty="0">
                          <a:latin typeface="Arial"/>
                          <a:ea typeface="Times New Roman"/>
                        </a:rPr>
                        <a:t>… </a:t>
                      </a:r>
                      <a:endParaRPr lang="sv-SE" sz="1200" dirty="0">
                        <a:latin typeface="Times New Roman"/>
                        <a:ea typeface="Times New Roman"/>
                      </a:endParaRPr>
                    </a:p>
                    <a:p>
                      <a:pPr>
                        <a:spcAft>
                          <a:spcPts val="0"/>
                        </a:spcAft>
                      </a:pPr>
                      <a:r>
                        <a:rPr lang="sv-SE" sz="1100" dirty="0">
                          <a:latin typeface="Arial"/>
                          <a:ea typeface="Times New Roman"/>
                        </a:rPr>
                        <a:t>…</a:t>
                      </a:r>
                      <a:endParaRPr lang="sv-SE"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498284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1754</TotalTime>
  <Words>1223</Words>
  <Application>Microsoft Office PowerPoint</Application>
  <PresentationFormat>Bildspel på skärmen (4:3)</PresentationFormat>
  <Paragraphs>203</Paragraphs>
  <Slides>14</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14</vt:i4>
      </vt:variant>
    </vt:vector>
  </HeadingPairs>
  <TitlesOfParts>
    <vt:vector size="18" baseType="lpstr">
      <vt:lpstr>Arial</vt:lpstr>
      <vt:lpstr>Calibri</vt:lpstr>
      <vt:lpstr>Times New Roman</vt:lpstr>
      <vt:lpstr>Office-tema</vt:lpstr>
      <vt:lpstr>Vision</vt:lpstr>
      <vt:lpstr>Verksamhetsidé</vt:lpstr>
      <vt:lpstr>Värdegrund – Våra ledstjärnor</vt:lpstr>
      <vt:lpstr>Värdegrund OIK</vt:lpstr>
      <vt:lpstr>Mål</vt:lpstr>
      <vt:lpstr>Nästa steg?</vt:lpstr>
      <vt:lpstr>Hur går vi vidare?</vt:lpstr>
      <vt:lpstr>Implementering av OIK:s värdegrund</vt:lpstr>
      <vt:lpstr>Vad innebär detta för mig? - Exempel</vt:lpstr>
      <vt:lpstr>Vad innebär detta för mig? - Exempel</vt:lpstr>
      <vt:lpstr>Vad innebär detta för mig? - Exempel</vt:lpstr>
      <vt:lpstr>Vad innebär detta för mig? - Exempel</vt:lpstr>
      <vt:lpstr>Vad innebär detta för mig? - Exempel</vt:lpstr>
      <vt:lpstr>Vad innebär detta för mig? - Exempel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Fredrik Berndes</dc:creator>
  <cp:lastModifiedBy>Hjalmarsson Anders</cp:lastModifiedBy>
  <cp:revision>115</cp:revision>
  <cp:lastPrinted>2013-04-24T06:23:25Z</cp:lastPrinted>
  <dcterms:created xsi:type="dcterms:W3CDTF">2010-09-29T15:30:57Z</dcterms:created>
  <dcterms:modified xsi:type="dcterms:W3CDTF">2016-05-19T06:25:09Z</dcterms:modified>
</cp:coreProperties>
</file>